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75" r:id="rId4"/>
    <p:sldId id="258" r:id="rId5"/>
    <p:sldId id="269" r:id="rId6"/>
    <p:sldId id="268" r:id="rId7"/>
    <p:sldId id="270" r:id="rId8"/>
    <p:sldId id="271" r:id="rId9"/>
    <p:sldId id="272" r:id="rId10"/>
    <p:sldId id="276" r:id="rId11"/>
    <p:sldId id="273" r:id="rId12"/>
    <p:sldId id="274" r:id="rId13"/>
    <p:sldId id="259" r:id="rId14"/>
    <p:sldId id="260" r:id="rId15"/>
    <p:sldId id="2147483581" r:id="rId16"/>
  </p:sldIdLst>
  <p:sldSz cx="10693400" cy="7556500"/>
  <p:notesSz cx="6858000" cy="9144000"/>
  <p:embeddedFontLst>
    <p:embeddedFont>
      <p:font typeface="Arial Black" panose="020B0A04020102020204" pitchFamily="34" charset="0"/>
      <p:bold r:id="rId17"/>
    </p:embeddedFont>
    <p:embeddedFont>
      <p:font typeface="Extenda Variable" panose="020B0604020202020204" charset="0"/>
      <p:regular r:id="rId18"/>
    </p:embeddedFont>
    <p:embeddedFont>
      <p:font typeface="Serithai Bold" panose="020B0604020202020204" charset="-34"/>
      <p:regular r:id="rId19"/>
    </p:embeddedFont>
    <p:embeddedFont>
      <p:font typeface="Serithai Heavy" panose="020B0604020202020204" charset="-34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41" autoAdjust="0"/>
    <p:restoredTop sz="94622" autoAdjust="0"/>
  </p:normalViewPr>
  <p:slideViewPr>
    <p:cSldViewPr>
      <p:cViewPr varScale="1">
        <p:scale>
          <a:sx n="68" d="100"/>
          <a:sy n="68" d="100"/>
        </p:scale>
        <p:origin x="1277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inal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0483C7A-2312-E119-A058-DA425BF964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" y="0"/>
            <a:ext cx="10693399" cy="7556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7"/>
            </a:lvl1pPr>
            <a:lvl2pPr marL="400967" indent="0">
              <a:buNone/>
              <a:defRPr sz="2456"/>
            </a:lvl2pPr>
            <a:lvl3pPr marL="801935" indent="0">
              <a:buNone/>
              <a:defRPr sz="2105"/>
            </a:lvl3pPr>
            <a:lvl4pPr marL="1202902" indent="0">
              <a:buNone/>
              <a:defRPr sz="1754"/>
            </a:lvl4pPr>
            <a:lvl5pPr marL="1603868" indent="0">
              <a:buNone/>
              <a:defRPr sz="1754"/>
            </a:lvl5pPr>
            <a:lvl6pPr marL="2004836" indent="0">
              <a:buNone/>
              <a:defRPr sz="1754"/>
            </a:lvl6pPr>
            <a:lvl7pPr marL="2405803" indent="0">
              <a:buNone/>
              <a:defRPr sz="1754"/>
            </a:lvl7pPr>
            <a:lvl8pPr marL="2806770" indent="0">
              <a:buNone/>
              <a:defRPr sz="1754"/>
            </a:lvl8pPr>
            <a:lvl9pPr marL="3207738" indent="0">
              <a:buNone/>
              <a:defRPr sz="1754"/>
            </a:lvl9pPr>
          </a:lstStyle>
          <a:p>
            <a:endParaRPr lang="it-IT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667D032-7C65-D0A5-A976-1D12FB42D8E0}"/>
              </a:ext>
            </a:extLst>
          </p:cNvPr>
          <p:cNvSpPr/>
          <p:nvPr userDrawn="1"/>
        </p:nvSpPr>
        <p:spPr>
          <a:xfrm>
            <a:off x="9675823" y="367331"/>
            <a:ext cx="238761" cy="1363347"/>
          </a:xfrm>
          <a:custGeom>
            <a:avLst/>
            <a:gdLst>
              <a:gd name="connsiteX0" fmla="*/ 18564 w 272221"/>
              <a:gd name="connsiteY0" fmla="*/ 1237324 h 1237323"/>
              <a:gd name="connsiteX1" fmla="*/ 272221 w 272221"/>
              <a:gd name="connsiteY1" fmla="*/ 899876 h 1237323"/>
              <a:gd name="connsiteX2" fmla="*/ 18564 w 272221"/>
              <a:gd name="connsiteY2" fmla="*/ 562429 h 1237323"/>
              <a:gd name="connsiteX3" fmla="*/ 18564 w 272221"/>
              <a:gd name="connsiteY3" fmla="*/ 1237324 h 1237323"/>
              <a:gd name="connsiteX4" fmla="*/ 253647 w 272221"/>
              <a:gd name="connsiteY4" fmla="*/ 0 h 1237323"/>
              <a:gd name="connsiteX5" fmla="*/ 0 w 272221"/>
              <a:gd name="connsiteY5" fmla="*/ 337448 h 1237323"/>
              <a:gd name="connsiteX6" fmla="*/ 253647 w 272221"/>
              <a:gd name="connsiteY6" fmla="*/ 674905 h 1237323"/>
              <a:gd name="connsiteX7" fmla="*/ 253647 w 272221"/>
              <a:gd name="connsiteY7" fmla="*/ 0 h 1237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2221" h="1237323">
                <a:moveTo>
                  <a:pt x="18564" y="1237324"/>
                </a:moveTo>
                <a:lnTo>
                  <a:pt x="272221" y="899876"/>
                </a:lnTo>
                <a:lnTo>
                  <a:pt x="18564" y="562429"/>
                </a:lnTo>
                <a:lnTo>
                  <a:pt x="18564" y="1237324"/>
                </a:lnTo>
                <a:close/>
                <a:moveTo>
                  <a:pt x="253647" y="0"/>
                </a:moveTo>
                <a:lnTo>
                  <a:pt x="0" y="337448"/>
                </a:lnTo>
                <a:lnTo>
                  <a:pt x="253647" y="674905"/>
                </a:lnTo>
                <a:lnTo>
                  <a:pt x="253647" y="0"/>
                </a:lnTo>
                <a:close/>
              </a:path>
            </a:pathLst>
          </a:custGeom>
          <a:solidFill>
            <a:srgbClr val="FFFFFF"/>
          </a:solidFill>
          <a:ln w="946" cap="flat">
            <a:noFill/>
            <a:prstDash val="solid"/>
            <a:miter/>
          </a:ln>
        </p:spPr>
        <p:txBody>
          <a:bodyPr rtlCol="0" anchor="t"/>
          <a:lstStyle/>
          <a:p>
            <a:r>
              <a:rPr lang="en-GB" sz="117">
                <a:solidFill>
                  <a:schemeClr val="bg1"/>
                </a:solidFill>
              </a:rPr>
              <a:t>a</a:t>
            </a:r>
            <a:endParaRPr lang="it-IT" sz="117">
              <a:solidFill>
                <a:schemeClr val="bg1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26C8C94-C4E3-CF58-0256-E0A1DDBAA6FD}"/>
              </a:ext>
            </a:extLst>
          </p:cNvPr>
          <p:cNvSpPr/>
          <p:nvPr userDrawn="1"/>
        </p:nvSpPr>
        <p:spPr>
          <a:xfrm>
            <a:off x="8985799" y="739160"/>
            <a:ext cx="1413638" cy="619702"/>
          </a:xfrm>
          <a:custGeom>
            <a:avLst/>
            <a:gdLst>
              <a:gd name="connsiteX0" fmla="*/ 112486 w 1611750"/>
              <a:gd name="connsiteY0" fmla="*/ 118446 h 562419"/>
              <a:gd name="connsiteX1" fmla="*/ 337457 w 1611750"/>
              <a:gd name="connsiteY1" fmla="*/ 118446 h 562419"/>
              <a:gd name="connsiteX2" fmla="*/ 337457 w 1611750"/>
              <a:gd name="connsiteY2" fmla="*/ 224962 h 562419"/>
              <a:gd name="connsiteX3" fmla="*/ 112486 w 1611750"/>
              <a:gd name="connsiteY3" fmla="*/ 224962 h 562419"/>
              <a:gd name="connsiteX4" fmla="*/ 112486 w 1611750"/>
              <a:gd name="connsiteY4" fmla="*/ 118446 h 562419"/>
              <a:gd name="connsiteX5" fmla="*/ 478619 w 1611750"/>
              <a:gd name="connsiteY5" fmla="*/ 562419 h 562419"/>
              <a:gd name="connsiteX6" fmla="*/ 313586 w 1611750"/>
              <a:gd name="connsiteY6" fmla="*/ 343418 h 562419"/>
              <a:gd name="connsiteX7" fmla="*/ 337457 w 1611750"/>
              <a:gd name="connsiteY7" fmla="*/ 343418 h 562419"/>
              <a:gd name="connsiteX8" fmla="*/ 449943 w 1611750"/>
              <a:gd name="connsiteY8" fmla="*/ 230932 h 562419"/>
              <a:gd name="connsiteX9" fmla="*/ 449943 w 1611750"/>
              <a:gd name="connsiteY9" fmla="*/ 230932 h 562419"/>
              <a:gd name="connsiteX10" fmla="*/ 449943 w 1611750"/>
              <a:gd name="connsiteY10" fmla="*/ 112486 h 562419"/>
              <a:gd name="connsiteX11" fmla="*/ 337457 w 1611750"/>
              <a:gd name="connsiteY11" fmla="*/ 0 h 562419"/>
              <a:gd name="connsiteX12" fmla="*/ 0 w 1611750"/>
              <a:gd name="connsiteY12" fmla="*/ 0 h 562419"/>
              <a:gd name="connsiteX13" fmla="*/ 0 w 1611750"/>
              <a:gd name="connsiteY13" fmla="*/ 562419 h 562419"/>
              <a:gd name="connsiteX14" fmla="*/ 112486 w 1611750"/>
              <a:gd name="connsiteY14" fmla="*/ 562419 h 562419"/>
              <a:gd name="connsiteX15" fmla="*/ 112486 w 1611750"/>
              <a:gd name="connsiteY15" fmla="*/ 343418 h 562419"/>
              <a:gd name="connsiteX16" fmla="*/ 173420 w 1611750"/>
              <a:gd name="connsiteY16" fmla="*/ 343418 h 562419"/>
              <a:gd name="connsiteX17" fmla="*/ 173154 w 1611750"/>
              <a:gd name="connsiteY17" fmla="*/ 343418 h 562419"/>
              <a:gd name="connsiteX18" fmla="*/ 337770 w 1611750"/>
              <a:gd name="connsiteY18" fmla="*/ 562419 h 562419"/>
              <a:gd name="connsiteX19" fmla="*/ 478619 w 1611750"/>
              <a:gd name="connsiteY19" fmla="*/ 562419 h 562419"/>
              <a:gd name="connsiteX20" fmla="*/ 571375 w 1611750"/>
              <a:gd name="connsiteY20" fmla="*/ 562419 h 562419"/>
              <a:gd name="connsiteX21" fmla="*/ 683861 w 1611750"/>
              <a:gd name="connsiteY21" fmla="*/ 562419 h 562419"/>
              <a:gd name="connsiteX22" fmla="*/ 683861 w 1611750"/>
              <a:gd name="connsiteY22" fmla="*/ 0 h 562419"/>
              <a:gd name="connsiteX23" fmla="*/ 571375 w 1611750"/>
              <a:gd name="connsiteY23" fmla="*/ 0 h 562419"/>
              <a:gd name="connsiteX24" fmla="*/ 571375 w 1611750"/>
              <a:gd name="connsiteY24" fmla="*/ 562419 h 562419"/>
              <a:gd name="connsiteX25" fmla="*/ 1499264 w 1611750"/>
              <a:gd name="connsiteY25" fmla="*/ 224971 h 562419"/>
              <a:gd name="connsiteX26" fmla="*/ 1274302 w 1611750"/>
              <a:gd name="connsiteY26" fmla="*/ 224971 h 562419"/>
              <a:gd name="connsiteX27" fmla="*/ 1274302 w 1611750"/>
              <a:gd name="connsiteY27" fmla="*/ 118456 h 562419"/>
              <a:gd name="connsiteX28" fmla="*/ 1499264 w 1611750"/>
              <a:gd name="connsiteY28" fmla="*/ 118456 h 562419"/>
              <a:gd name="connsiteX29" fmla="*/ 1499264 w 1611750"/>
              <a:gd name="connsiteY29" fmla="*/ 224971 h 562419"/>
              <a:gd name="connsiteX30" fmla="*/ 1499264 w 1611750"/>
              <a:gd name="connsiteY30" fmla="*/ 562419 h 562419"/>
              <a:gd name="connsiteX31" fmla="*/ 1611750 w 1611750"/>
              <a:gd name="connsiteY31" fmla="*/ 562419 h 562419"/>
              <a:gd name="connsiteX32" fmla="*/ 1611750 w 1611750"/>
              <a:gd name="connsiteY32" fmla="*/ 112486 h 562419"/>
              <a:gd name="connsiteX33" fmla="*/ 1499264 w 1611750"/>
              <a:gd name="connsiteY33" fmla="*/ 0 h 562419"/>
              <a:gd name="connsiteX34" fmla="*/ 1161816 w 1611750"/>
              <a:gd name="connsiteY34" fmla="*/ 0 h 562419"/>
              <a:gd name="connsiteX35" fmla="*/ 1161816 w 1611750"/>
              <a:gd name="connsiteY35" fmla="*/ 562419 h 562419"/>
              <a:gd name="connsiteX36" fmla="*/ 1274302 w 1611750"/>
              <a:gd name="connsiteY36" fmla="*/ 562419 h 562419"/>
              <a:gd name="connsiteX37" fmla="*/ 1274302 w 1611750"/>
              <a:gd name="connsiteY37" fmla="*/ 343418 h 562419"/>
              <a:gd name="connsiteX38" fmla="*/ 1499264 w 1611750"/>
              <a:gd name="connsiteY38" fmla="*/ 343418 h 562419"/>
              <a:gd name="connsiteX39" fmla="*/ 1499264 w 1611750"/>
              <a:gd name="connsiteY39" fmla="*/ 562419 h 562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611750" h="562419">
                <a:moveTo>
                  <a:pt x="112486" y="118446"/>
                </a:moveTo>
                <a:lnTo>
                  <a:pt x="337457" y="118446"/>
                </a:lnTo>
                <a:lnTo>
                  <a:pt x="337457" y="224962"/>
                </a:lnTo>
                <a:lnTo>
                  <a:pt x="112486" y="224962"/>
                </a:lnTo>
                <a:lnTo>
                  <a:pt x="112486" y="118446"/>
                </a:lnTo>
                <a:close/>
                <a:moveTo>
                  <a:pt x="478619" y="562419"/>
                </a:moveTo>
                <a:lnTo>
                  <a:pt x="313586" y="343418"/>
                </a:lnTo>
                <a:lnTo>
                  <a:pt x="337457" y="343418"/>
                </a:lnTo>
                <a:cubicBezTo>
                  <a:pt x="399576" y="343418"/>
                  <a:pt x="449943" y="293060"/>
                  <a:pt x="449943" y="230932"/>
                </a:cubicBezTo>
                <a:lnTo>
                  <a:pt x="449943" y="230932"/>
                </a:lnTo>
                <a:lnTo>
                  <a:pt x="449943" y="112486"/>
                </a:lnTo>
                <a:cubicBezTo>
                  <a:pt x="449943" y="50358"/>
                  <a:pt x="399576" y="0"/>
                  <a:pt x="337457" y="0"/>
                </a:cubicBezTo>
                <a:lnTo>
                  <a:pt x="0" y="0"/>
                </a:lnTo>
                <a:lnTo>
                  <a:pt x="0" y="562419"/>
                </a:lnTo>
                <a:lnTo>
                  <a:pt x="112486" y="562419"/>
                </a:lnTo>
                <a:lnTo>
                  <a:pt x="112486" y="343418"/>
                </a:lnTo>
                <a:lnTo>
                  <a:pt x="173420" y="343418"/>
                </a:lnTo>
                <a:lnTo>
                  <a:pt x="173154" y="343418"/>
                </a:lnTo>
                <a:lnTo>
                  <a:pt x="337770" y="562419"/>
                </a:lnTo>
                <a:lnTo>
                  <a:pt x="478619" y="562419"/>
                </a:lnTo>
                <a:close/>
                <a:moveTo>
                  <a:pt x="571375" y="562419"/>
                </a:moveTo>
                <a:lnTo>
                  <a:pt x="683861" y="562419"/>
                </a:lnTo>
                <a:lnTo>
                  <a:pt x="683861" y="0"/>
                </a:lnTo>
                <a:lnTo>
                  <a:pt x="571375" y="0"/>
                </a:lnTo>
                <a:lnTo>
                  <a:pt x="571375" y="562419"/>
                </a:lnTo>
                <a:close/>
                <a:moveTo>
                  <a:pt x="1499264" y="224971"/>
                </a:moveTo>
                <a:lnTo>
                  <a:pt x="1274302" y="224971"/>
                </a:lnTo>
                <a:lnTo>
                  <a:pt x="1274302" y="118456"/>
                </a:lnTo>
                <a:lnTo>
                  <a:pt x="1499264" y="118456"/>
                </a:lnTo>
                <a:lnTo>
                  <a:pt x="1499264" y="224971"/>
                </a:lnTo>
                <a:close/>
                <a:moveTo>
                  <a:pt x="1499264" y="562419"/>
                </a:moveTo>
                <a:lnTo>
                  <a:pt x="1611750" y="562419"/>
                </a:lnTo>
                <a:lnTo>
                  <a:pt x="1611750" y="112486"/>
                </a:lnTo>
                <a:cubicBezTo>
                  <a:pt x="1611750" y="50358"/>
                  <a:pt x="1561383" y="0"/>
                  <a:pt x="1499264" y="0"/>
                </a:cubicBezTo>
                <a:lnTo>
                  <a:pt x="1161816" y="0"/>
                </a:lnTo>
                <a:lnTo>
                  <a:pt x="1161816" y="562419"/>
                </a:lnTo>
                <a:lnTo>
                  <a:pt x="1274302" y="562419"/>
                </a:lnTo>
                <a:lnTo>
                  <a:pt x="1274302" y="343418"/>
                </a:lnTo>
                <a:lnTo>
                  <a:pt x="1499264" y="343418"/>
                </a:lnTo>
                <a:lnTo>
                  <a:pt x="1499264" y="562419"/>
                </a:lnTo>
                <a:close/>
              </a:path>
            </a:pathLst>
          </a:custGeom>
          <a:solidFill>
            <a:srgbClr val="FFFFFF"/>
          </a:solidFill>
          <a:ln w="946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GB" sz="117">
                <a:solidFill>
                  <a:schemeClr val="bg1"/>
                </a:solidFill>
              </a:rPr>
              <a:t>a</a:t>
            </a:r>
            <a:endParaRPr lang="it-IT" sz="117">
              <a:solidFill>
                <a:schemeClr val="bg1"/>
              </a:solidFill>
            </a:endParaRPr>
          </a:p>
        </p:txBody>
      </p:sp>
      <p:sp>
        <p:nvSpPr>
          <p:cNvPr id="11" name="Segnaposto testo 5">
            <a:extLst>
              <a:ext uri="{FF2B5EF4-FFF2-40B4-BE49-F238E27FC236}">
                <a16:creationId xmlns:a16="http://schemas.microsoft.com/office/drawing/2014/main" id="{F2ECA812-4FCD-56DF-B2CB-1E4C24CC3F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93792" y="367329"/>
            <a:ext cx="5052909" cy="1427339"/>
          </a:xfrm>
          <a:prstGeom prst="rect">
            <a:avLst/>
          </a:prstGeom>
        </p:spPr>
        <p:txBody>
          <a:bodyPr l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333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326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8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026934" y="-104173"/>
            <a:ext cx="2279817" cy="8036220"/>
          </a:xfrm>
          <a:custGeom>
            <a:avLst/>
            <a:gdLst/>
            <a:ahLst/>
            <a:cxnLst/>
            <a:rect l="l" t="t" r="r" b="b"/>
            <a:pathLst>
              <a:path w="2279817" h="8036220">
                <a:moveTo>
                  <a:pt x="0" y="0"/>
                </a:moveTo>
                <a:lnTo>
                  <a:pt x="2279817" y="0"/>
                </a:lnTo>
                <a:lnTo>
                  <a:pt x="2279817" y="8036220"/>
                </a:lnTo>
                <a:lnTo>
                  <a:pt x="0" y="80362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it-IT"/>
          </a:p>
        </p:txBody>
      </p:sp>
      <p:grpSp>
        <p:nvGrpSpPr>
          <p:cNvPr id="3" name="Group 3"/>
          <p:cNvGrpSpPr/>
          <p:nvPr/>
        </p:nvGrpSpPr>
        <p:grpSpPr>
          <a:xfrm>
            <a:off x="1694763" y="2624013"/>
            <a:ext cx="8452537" cy="2602037"/>
            <a:chOff x="0" y="0"/>
            <a:chExt cx="1999089" cy="57108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99089" cy="571087"/>
            </a:xfrm>
            <a:custGeom>
              <a:avLst/>
              <a:gdLst/>
              <a:ahLst/>
              <a:cxnLst/>
              <a:rect l="l" t="t" r="r" b="b"/>
              <a:pathLst>
                <a:path w="1999089" h="571087">
                  <a:moveTo>
                    <a:pt x="37248" y="0"/>
                  </a:moveTo>
                  <a:lnTo>
                    <a:pt x="1961841" y="0"/>
                  </a:lnTo>
                  <a:cubicBezTo>
                    <a:pt x="1971719" y="0"/>
                    <a:pt x="1981194" y="3924"/>
                    <a:pt x="1988179" y="10910"/>
                  </a:cubicBezTo>
                  <a:cubicBezTo>
                    <a:pt x="1995164" y="17895"/>
                    <a:pt x="1999089" y="27369"/>
                    <a:pt x="1999089" y="37248"/>
                  </a:cubicBezTo>
                  <a:lnTo>
                    <a:pt x="1999089" y="533839"/>
                  </a:lnTo>
                  <a:cubicBezTo>
                    <a:pt x="1999089" y="543718"/>
                    <a:pt x="1995164" y="553192"/>
                    <a:pt x="1988179" y="560178"/>
                  </a:cubicBezTo>
                  <a:cubicBezTo>
                    <a:pt x="1981194" y="567163"/>
                    <a:pt x="1971719" y="571087"/>
                    <a:pt x="1961841" y="571087"/>
                  </a:cubicBezTo>
                  <a:lnTo>
                    <a:pt x="37248" y="571087"/>
                  </a:lnTo>
                  <a:cubicBezTo>
                    <a:pt x="27369" y="571087"/>
                    <a:pt x="17895" y="567163"/>
                    <a:pt x="10910" y="560178"/>
                  </a:cubicBezTo>
                  <a:cubicBezTo>
                    <a:pt x="3924" y="553192"/>
                    <a:pt x="0" y="543718"/>
                    <a:pt x="0" y="533839"/>
                  </a:cubicBezTo>
                  <a:lnTo>
                    <a:pt x="0" y="37248"/>
                  </a:lnTo>
                  <a:cubicBezTo>
                    <a:pt x="0" y="27369"/>
                    <a:pt x="3924" y="17895"/>
                    <a:pt x="10910" y="10910"/>
                  </a:cubicBezTo>
                  <a:cubicBezTo>
                    <a:pt x="17895" y="3924"/>
                    <a:pt x="27369" y="0"/>
                    <a:pt x="37248" y="0"/>
                  </a:cubicBezTo>
                  <a:close/>
                </a:path>
              </a:pathLst>
            </a:custGeom>
            <a:solidFill>
              <a:srgbClr val="CC0000"/>
            </a:solidFill>
            <a:ln w="9525" cap="rnd">
              <a:solidFill>
                <a:srgbClr val="DF5F00"/>
              </a:solidFill>
              <a:prstDash val="solid"/>
              <a:rou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1999089" cy="590137"/>
            </a:xfrm>
            <a:prstGeom prst="rect">
              <a:avLst/>
            </a:prstGeom>
          </p:spPr>
          <p:txBody>
            <a:bodyPr lIns="26943" tIns="26943" rIns="26943" bIns="26943" rtlCol="0" anchor="ctr"/>
            <a:lstStyle/>
            <a:p>
              <a:pPr marL="0" lvl="0" indent="0" algn="ctr">
                <a:lnSpc>
                  <a:spcPts val="147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60276" y="163701"/>
            <a:ext cx="2119113" cy="916571"/>
          </a:xfrm>
          <a:custGeom>
            <a:avLst/>
            <a:gdLst/>
            <a:ahLst/>
            <a:cxnLst/>
            <a:rect l="l" t="t" r="r" b="b"/>
            <a:pathLst>
              <a:path w="2119113" h="916571">
                <a:moveTo>
                  <a:pt x="0" y="0"/>
                </a:moveTo>
                <a:lnTo>
                  <a:pt x="2119113" y="0"/>
                </a:lnTo>
                <a:lnTo>
                  <a:pt x="2119113" y="916571"/>
                </a:lnTo>
                <a:lnTo>
                  <a:pt x="0" y="9165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/>
          <p:cNvSpPr/>
          <p:nvPr/>
        </p:nvSpPr>
        <p:spPr>
          <a:xfrm>
            <a:off x="8800607" y="163701"/>
            <a:ext cx="1722815" cy="916571"/>
          </a:xfrm>
          <a:custGeom>
            <a:avLst/>
            <a:gdLst/>
            <a:ahLst/>
            <a:cxnLst/>
            <a:rect l="l" t="t" r="r" b="b"/>
            <a:pathLst>
              <a:path w="1722815" h="916571">
                <a:moveTo>
                  <a:pt x="0" y="0"/>
                </a:moveTo>
                <a:lnTo>
                  <a:pt x="1722814" y="0"/>
                </a:lnTo>
                <a:lnTo>
                  <a:pt x="1722814" y="916571"/>
                </a:lnTo>
                <a:lnTo>
                  <a:pt x="0" y="9165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>
            <a:off x="3727697" y="6681969"/>
            <a:ext cx="1499732" cy="667913"/>
          </a:xfrm>
          <a:custGeom>
            <a:avLst/>
            <a:gdLst/>
            <a:ahLst/>
            <a:cxnLst/>
            <a:rect l="l" t="t" r="r" b="b"/>
            <a:pathLst>
              <a:path w="1499732" h="667913">
                <a:moveTo>
                  <a:pt x="0" y="0"/>
                </a:moveTo>
                <a:lnTo>
                  <a:pt x="1499732" y="0"/>
                </a:lnTo>
                <a:lnTo>
                  <a:pt x="1499732" y="667913"/>
                </a:lnTo>
                <a:lnTo>
                  <a:pt x="0" y="6679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/>
          <p:cNvSpPr/>
          <p:nvPr/>
        </p:nvSpPr>
        <p:spPr>
          <a:xfrm>
            <a:off x="6166843" y="6782965"/>
            <a:ext cx="1894516" cy="467314"/>
          </a:xfrm>
          <a:custGeom>
            <a:avLst/>
            <a:gdLst/>
            <a:ahLst/>
            <a:cxnLst/>
            <a:rect l="l" t="t" r="r" b="b"/>
            <a:pathLst>
              <a:path w="1894516" h="467314">
                <a:moveTo>
                  <a:pt x="0" y="0"/>
                </a:moveTo>
                <a:lnTo>
                  <a:pt x="1894516" y="0"/>
                </a:lnTo>
                <a:lnTo>
                  <a:pt x="1894516" y="467314"/>
                </a:lnTo>
                <a:lnTo>
                  <a:pt x="0" y="4673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TextBox 10"/>
          <p:cNvSpPr txBox="1"/>
          <p:nvPr/>
        </p:nvSpPr>
        <p:spPr>
          <a:xfrm>
            <a:off x="5141362" y="6323629"/>
            <a:ext cx="1326256" cy="178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42"/>
              </a:lnSpc>
            </a:pPr>
            <a:r>
              <a:rPr lang="en-US" sz="1212" b="1">
                <a:solidFill>
                  <a:srgbClr val="CC0000"/>
                </a:solidFill>
                <a:latin typeface="Serithai Bold"/>
                <a:ea typeface="Serithai Bold"/>
                <a:cs typeface="Serithai Bold"/>
                <a:sym typeface="Serithai Bold"/>
              </a:rPr>
              <a:t>Con il contributo di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94763" y="6691494"/>
            <a:ext cx="1619718" cy="615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0"/>
              </a:lnSpc>
            </a:pPr>
            <a:r>
              <a:rPr lang="en-US" sz="1067" b="1">
                <a:solidFill>
                  <a:srgbClr val="E8E8DB"/>
                </a:solidFill>
                <a:latin typeface="Serithai Heavy"/>
                <a:ea typeface="Serithai Heavy"/>
                <a:cs typeface="Serithai Heavy"/>
                <a:sym typeface="Serithai Heavy"/>
              </a:rPr>
              <a:t>LA PARTECIPAZIONE AL WEBINAR È GRATUITA, MA È NECESSARIO REGISTRARSI QUI </a:t>
            </a:r>
          </a:p>
        </p:txBody>
      </p:sp>
      <p:sp>
        <p:nvSpPr>
          <p:cNvPr id="12" name="TextBox 12"/>
          <p:cNvSpPr txBox="1"/>
          <p:nvPr/>
        </p:nvSpPr>
        <p:spPr>
          <a:xfrm rot="-5400000">
            <a:off x="-1719022" y="3315742"/>
            <a:ext cx="5084843" cy="1312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64"/>
              </a:lnSpc>
            </a:pPr>
            <a:r>
              <a:rPr lang="en-US" sz="8625">
                <a:solidFill>
                  <a:srgbClr val="CC0000"/>
                </a:solidFill>
                <a:latin typeface="Extenda Variable"/>
                <a:ea typeface="Extenda Variable"/>
                <a:cs typeface="Extenda Variable"/>
                <a:sym typeface="Extenda Variable"/>
              </a:rPr>
              <a:t>FIL ROUGE 2026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279388" y="2863850"/>
            <a:ext cx="7182111" cy="22442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65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E8E8DB"/>
                </a:solidFill>
                <a:latin typeface="Serithai Heavy"/>
                <a:ea typeface="Serithai Heavy"/>
                <a:cs typeface="Serithai Heavy"/>
                <a:sym typeface="Serithai Heavy"/>
              </a:rPr>
              <a:t>16 </a:t>
            </a:r>
            <a:r>
              <a:rPr lang="en-US" sz="2400" b="1" dirty="0" err="1">
                <a:solidFill>
                  <a:srgbClr val="E8E8DB"/>
                </a:solidFill>
                <a:latin typeface="Serithai Heavy"/>
                <a:ea typeface="Serithai Heavy"/>
                <a:cs typeface="Serithai Heavy"/>
                <a:sym typeface="Serithai Heavy"/>
              </a:rPr>
              <a:t>luglio</a:t>
            </a:r>
            <a:r>
              <a:rPr lang="en-US" sz="2400" b="1" dirty="0">
                <a:solidFill>
                  <a:srgbClr val="E8E8DB"/>
                </a:solidFill>
                <a:latin typeface="Serithai Heavy"/>
                <a:ea typeface="Serithai Heavy"/>
                <a:cs typeface="Serithai Heavy"/>
                <a:sym typeface="Serithai Heavy"/>
              </a:rPr>
              <a:t> 2026</a:t>
            </a:r>
          </a:p>
          <a:p>
            <a:pPr algn="ctr">
              <a:lnSpc>
                <a:spcPts val="2465"/>
              </a:lnSpc>
              <a:spcBef>
                <a:spcPct val="0"/>
              </a:spcBef>
            </a:pPr>
            <a:endParaRPr lang="en-US" sz="2400" b="1" dirty="0">
              <a:solidFill>
                <a:srgbClr val="E8E8DB"/>
              </a:solidFill>
              <a:latin typeface="Serithai Heavy"/>
              <a:ea typeface="Serithai Heavy"/>
              <a:cs typeface="Serithai Heavy"/>
              <a:sym typeface="Serithai Heavy"/>
            </a:endParaRPr>
          </a:p>
          <a:p>
            <a:pPr algn="ctr">
              <a:lnSpc>
                <a:spcPts val="2465"/>
              </a:lnSpc>
              <a:spcBef>
                <a:spcPct val="0"/>
              </a:spcBef>
            </a:pPr>
            <a:r>
              <a:rPr lang="it-IT" sz="2400" b="1" dirty="0">
                <a:solidFill>
                  <a:srgbClr val="E8E8DB"/>
                </a:solidFill>
                <a:latin typeface="Serithai Heavy"/>
                <a:ea typeface="Serithai Heavy"/>
                <a:cs typeface="Serithai Heavy"/>
                <a:sym typeface="Serithai Heavy"/>
              </a:rPr>
              <a:t>Progetto Hydra: una piattaforma sperimentale per la decarbonazione</a:t>
            </a:r>
          </a:p>
          <a:p>
            <a:pPr algn="ctr">
              <a:lnSpc>
                <a:spcPts val="2465"/>
              </a:lnSpc>
              <a:spcBef>
                <a:spcPct val="0"/>
              </a:spcBef>
            </a:pPr>
            <a:r>
              <a:rPr lang="it-IT" sz="2400" b="1" dirty="0">
                <a:solidFill>
                  <a:srgbClr val="E8E8DB"/>
                </a:solidFill>
                <a:latin typeface="Serithai Heavy"/>
                <a:ea typeface="Serithai Heavy"/>
                <a:cs typeface="Serithai Heavy"/>
                <a:sym typeface="Serithai Heavy"/>
              </a:rPr>
              <a:t>dei settori hard to abate</a:t>
            </a:r>
            <a:endParaRPr lang="en-US" sz="2400" b="1" dirty="0">
              <a:solidFill>
                <a:srgbClr val="E8E8DB"/>
              </a:solidFill>
              <a:latin typeface="Serithai Heavy"/>
              <a:ea typeface="Serithai Heavy"/>
              <a:cs typeface="Serithai Heavy"/>
              <a:sym typeface="Serithai Heavy"/>
            </a:endParaRPr>
          </a:p>
          <a:p>
            <a:pPr algn="ctr">
              <a:lnSpc>
                <a:spcPts val="2465"/>
              </a:lnSpc>
              <a:spcBef>
                <a:spcPct val="0"/>
              </a:spcBef>
            </a:pPr>
            <a:endParaRPr lang="en-US" sz="2071" b="1" dirty="0">
              <a:solidFill>
                <a:srgbClr val="E8E8DB"/>
              </a:solidFill>
              <a:latin typeface="Serithai Heavy"/>
              <a:ea typeface="Serithai Heavy"/>
              <a:cs typeface="Serithai Heavy"/>
              <a:sym typeface="Serithai Heavy"/>
            </a:endParaRPr>
          </a:p>
          <a:p>
            <a:pPr algn="ctr">
              <a:lnSpc>
                <a:spcPts val="2465"/>
              </a:lnSpc>
              <a:spcBef>
                <a:spcPct val="0"/>
              </a:spcBef>
            </a:pPr>
            <a:r>
              <a:rPr lang="en-US" sz="2071" b="1" dirty="0">
                <a:solidFill>
                  <a:srgbClr val="E8E8DB"/>
                </a:solidFill>
                <a:latin typeface="Serithai Heavy"/>
                <a:ea typeface="Serithai Heavy"/>
                <a:cs typeface="Serithai Heavy"/>
                <a:sym typeface="Serithai Heavy"/>
              </a:rPr>
              <a:t>Filippo Cirilli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11607-5204-A7D5-6E94-1E6A06F0B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6912B97-025B-A585-296B-4127CD827981}"/>
              </a:ext>
            </a:extLst>
          </p:cNvPr>
          <p:cNvSpPr/>
          <p:nvPr/>
        </p:nvSpPr>
        <p:spPr>
          <a:xfrm>
            <a:off x="5026934" y="-104173"/>
            <a:ext cx="2279817" cy="8036220"/>
          </a:xfrm>
          <a:custGeom>
            <a:avLst/>
            <a:gdLst/>
            <a:ahLst/>
            <a:cxnLst/>
            <a:rect l="l" t="t" r="r" b="b"/>
            <a:pathLst>
              <a:path w="2279817" h="8036220">
                <a:moveTo>
                  <a:pt x="0" y="0"/>
                </a:moveTo>
                <a:lnTo>
                  <a:pt x="2279817" y="0"/>
                </a:lnTo>
                <a:lnTo>
                  <a:pt x="2279817" y="8036220"/>
                </a:lnTo>
                <a:lnTo>
                  <a:pt x="0" y="80362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it-IT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649791C-5AFC-E0F1-BD32-3AD7FBD9E2B8}"/>
              </a:ext>
            </a:extLst>
          </p:cNvPr>
          <p:cNvSpPr/>
          <p:nvPr/>
        </p:nvSpPr>
        <p:spPr>
          <a:xfrm>
            <a:off x="160276" y="163701"/>
            <a:ext cx="2119113" cy="916571"/>
          </a:xfrm>
          <a:custGeom>
            <a:avLst/>
            <a:gdLst/>
            <a:ahLst/>
            <a:cxnLst/>
            <a:rect l="l" t="t" r="r" b="b"/>
            <a:pathLst>
              <a:path w="2119113" h="916571">
                <a:moveTo>
                  <a:pt x="0" y="0"/>
                </a:moveTo>
                <a:lnTo>
                  <a:pt x="2119113" y="0"/>
                </a:lnTo>
                <a:lnTo>
                  <a:pt x="2119113" y="916571"/>
                </a:lnTo>
                <a:lnTo>
                  <a:pt x="0" y="9165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B902E950-0F02-9565-DD87-0B891FBB39B5}"/>
              </a:ext>
            </a:extLst>
          </p:cNvPr>
          <p:cNvSpPr/>
          <p:nvPr/>
        </p:nvSpPr>
        <p:spPr>
          <a:xfrm>
            <a:off x="8800607" y="163701"/>
            <a:ext cx="1722815" cy="916571"/>
          </a:xfrm>
          <a:custGeom>
            <a:avLst/>
            <a:gdLst/>
            <a:ahLst/>
            <a:cxnLst/>
            <a:rect l="l" t="t" r="r" b="b"/>
            <a:pathLst>
              <a:path w="1722815" h="916571">
                <a:moveTo>
                  <a:pt x="0" y="0"/>
                </a:moveTo>
                <a:lnTo>
                  <a:pt x="1722814" y="0"/>
                </a:lnTo>
                <a:lnTo>
                  <a:pt x="1722814" y="916571"/>
                </a:lnTo>
                <a:lnTo>
                  <a:pt x="0" y="9165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8194D7F-287A-C0B4-BF2B-073F10538D8C}"/>
              </a:ext>
            </a:extLst>
          </p:cNvPr>
          <p:cNvSpPr/>
          <p:nvPr/>
        </p:nvSpPr>
        <p:spPr>
          <a:xfrm>
            <a:off x="3727697" y="6681969"/>
            <a:ext cx="1499732" cy="667913"/>
          </a:xfrm>
          <a:custGeom>
            <a:avLst/>
            <a:gdLst/>
            <a:ahLst/>
            <a:cxnLst/>
            <a:rect l="l" t="t" r="r" b="b"/>
            <a:pathLst>
              <a:path w="1499732" h="667913">
                <a:moveTo>
                  <a:pt x="0" y="0"/>
                </a:moveTo>
                <a:lnTo>
                  <a:pt x="1499732" y="0"/>
                </a:lnTo>
                <a:lnTo>
                  <a:pt x="1499732" y="667913"/>
                </a:lnTo>
                <a:lnTo>
                  <a:pt x="0" y="6679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2CC25817-CA11-C769-5E97-AE811293788D}"/>
              </a:ext>
            </a:extLst>
          </p:cNvPr>
          <p:cNvSpPr/>
          <p:nvPr/>
        </p:nvSpPr>
        <p:spPr>
          <a:xfrm>
            <a:off x="6166843" y="6782965"/>
            <a:ext cx="1894516" cy="467314"/>
          </a:xfrm>
          <a:custGeom>
            <a:avLst/>
            <a:gdLst/>
            <a:ahLst/>
            <a:cxnLst/>
            <a:rect l="l" t="t" r="r" b="b"/>
            <a:pathLst>
              <a:path w="1894516" h="467314">
                <a:moveTo>
                  <a:pt x="0" y="0"/>
                </a:moveTo>
                <a:lnTo>
                  <a:pt x="1894516" y="0"/>
                </a:lnTo>
                <a:lnTo>
                  <a:pt x="1894516" y="467314"/>
                </a:lnTo>
                <a:lnTo>
                  <a:pt x="0" y="4673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4D583EF8-9C9F-7A0B-739F-714B4F907634}"/>
              </a:ext>
            </a:extLst>
          </p:cNvPr>
          <p:cNvSpPr txBox="1"/>
          <p:nvPr/>
        </p:nvSpPr>
        <p:spPr>
          <a:xfrm>
            <a:off x="5141362" y="6323629"/>
            <a:ext cx="1326256" cy="178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42"/>
              </a:lnSpc>
            </a:pPr>
            <a:r>
              <a:rPr lang="en-US" sz="1212" b="1">
                <a:solidFill>
                  <a:srgbClr val="CC0000"/>
                </a:solidFill>
                <a:latin typeface="Serithai Bold"/>
                <a:ea typeface="Serithai Bold"/>
                <a:cs typeface="Serithai Bold"/>
                <a:sym typeface="Serithai Bold"/>
              </a:rPr>
              <a:t>Con il contributo di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11B05FE1-F70E-F99E-26C0-443E6C100125}"/>
              </a:ext>
            </a:extLst>
          </p:cNvPr>
          <p:cNvSpPr txBox="1"/>
          <p:nvPr/>
        </p:nvSpPr>
        <p:spPr>
          <a:xfrm>
            <a:off x="1694763" y="6691494"/>
            <a:ext cx="1619718" cy="615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0"/>
              </a:lnSpc>
            </a:pPr>
            <a:r>
              <a:rPr lang="en-US" sz="1067" b="1">
                <a:solidFill>
                  <a:srgbClr val="E8E8DB"/>
                </a:solidFill>
                <a:latin typeface="Serithai Heavy"/>
                <a:ea typeface="Serithai Heavy"/>
                <a:cs typeface="Serithai Heavy"/>
                <a:sym typeface="Serithai Heavy"/>
              </a:rPr>
              <a:t>LA PARTECIPAZIONE AL WEBINAR È GRATUITA, MA È NECESSARIO REGISTRARSI QUI 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FF2306F2-A867-5B10-7226-A300F38022DC}"/>
              </a:ext>
            </a:extLst>
          </p:cNvPr>
          <p:cNvSpPr txBox="1"/>
          <p:nvPr/>
        </p:nvSpPr>
        <p:spPr>
          <a:xfrm rot="-5400000">
            <a:off x="-1719022" y="3315742"/>
            <a:ext cx="5084843" cy="1312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64"/>
              </a:lnSpc>
            </a:pPr>
            <a:r>
              <a:rPr lang="en-US" sz="8625">
                <a:solidFill>
                  <a:srgbClr val="CC0000"/>
                </a:solidFill>
                <a:latin typeface="Extenda Variable"/>
                <a:ea typeface="Extenda Variable"/>
                <a:cs typeface="Extenda Variable"/>
                <a:sym typeface="Extenda Variable"/>
              </a:rPr>
              <a:t>FIL ROUGE 2026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8DDE65B-A5C4-6202-D26F-C6298D8335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700" y="172827"/>
            <a:ext cx="1320404" cy="1014623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69B61879-EF31-5977-A214-9F02BA0499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4119" y="1542310"/>
            <a:ext cx="10311003" cy="486708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288ABE6E-1EA5-E03A-E6E9-E1E7B1081A40}"/>
              </a:ext>
            </a:extLst>
          </p:cNvPr>
          <p:cNvSpPr txBox="1"/>
          <p:nvPr/>
        </p:nvSpPr>
        <p:spPr>
          <a:xfrm>
            <a:off x="324311" y="1168737"/>
            <a:ext cx="5435600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300" b="1" dirty="0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WP1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1697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11607-5204-A7D5-6E94-1E6A06F0B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6912B97-025B-A585-296B-4127CD827981}"/>
              </a:ext>
            </a:extLst>
          </p:cNvPr>
          <p:cNvSpPr/>
          <p:nvPr/>
        </p:nvSpPr>
        <p:spPr>
          <a:xfrm>
            <a:off x="5026934" y="-104173"/>
            <a:ext cx="2279817" cy="8036220"/>
          </a:xfrm>
          <a:custGeom>
            <a:avLst/>
            <a:gdLst/>
            <a:ahLst/>
            <a:cxnLst/>
            <a:rect l="l" t="t" r="r" b="b"/>
            <a:pathLst>
              <a:path w="2279817" h="8036220">
                <a:moveTo>
                  <a:pt x="0" y="0"/>
                </a:moveTo>
                <a:lnTo>
                  <a:pt x="2279817" y="0"/>
                </a:lnTo>
                <a:lnTo>
                  <a:pt x="2279817" y="8036220"/>
                </a:lnTo>
                <a:lnTo>
                  <a:pt x="0" y="80362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it-IT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649791C-5AFC-E0F1-BD32-3AD7FBD9E2B8}"/>
              </a:ext>
            </a:extLst>
          </p:cNvPr>
          <p:cNvSpPr/>
          <p:nvPr/>
        </p:nvSpPr>
        <p:spPr>
          <a:xfrm>
            <a:off x="160276" y="163701"/>
            <a:ext cx="2119113" cy="916571"/>
          </a:xfrm>
          <a:custGeom>
            <a:avLst/>
            <a:gdLst/>
            <a:ahLst/>
            <a:cxnLst/>
            <a:rect l="l" t="t" r="r" b="b"/>
            <a:pathLst>
              <a:path w="2119113" h="916571">
                <a:moveTo>
                  <a:pt x="0" y="0"/>
                </a:moveTo>
                <a:lnTo>
                  <a:pt x="2119113" y="0"/>
                </a:lnTo>
                <a:lnTo>
                  <a:pt x="2119113" y="916571"/>
                </a:lnTo>
                <a:lnTo>
                  <a:pt x="0" y="9165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B902E950-0F02-9565-DD87-0B891FBB39B5}"/>
              </a:ext>
            </a:extLst>
          </p:cNvPr>
          <p:cNvSpPr/>
          <p:nvPr/>
        </p:nvSpPr>
        <p:spPr>
          <a:xfrm>
            <a:off x="8800607" y="163701"/>
            <a:ext cx="1722815" cy="916571"/>
          </a:xfrm>
          <a:custGeom>
            <a:avLst/>
            <a:gdLst/>
            <a:ahLst/>
            <a:cxnLst/>
            <a:rect l="l" t="t" r="r" b="b"/>
            <a:pathLst>
              <a:path w="1722815" h="916571">
                <a:moveTo>
                  <a:pt x="0" y="0"/>
                </a:moveTo>
                <a:lnTo>
                  <a:pt x="1722814" y="0"/>
                </a:lnTo>
                <a:lnTo>
                  <a:pt x="1722814" y="916571"/>
                </a:lnTo>
                <a:lnTo>
                  <a:pt x="0" y="9165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8194D7F-287A-C0B4-BF2B-073F10538D8C}"/>
              </a:ext>
            </a:extLst>
          </p:cNvPr>
          <p:cNvSpPr/>
          <p:nvPr/>
        </p:nvSpPr>
        <p:spPr>
          <a:xfrm>
            <a:off x="3727697" y="6681969"/>
            <a:ext cx="1499732" cy="667913"/>
          </a:xfrm>
          <a:custGeom>
            <a:avLst/>
            <a:gdLst/>
            <a:ahLst/>
            <a:cxnLst/>
            <a:rect l="l" t="t" r="r" b="b"/>
            <a:pathLst>
              <a:path w="1499732" h="667913">
                <a:moveTo>
                  <a:pt x="0" y="0"/>
                </a:moveTo>
                <a:lnTo>
                  <a:pt x="1499732" y="0"/>
                </a:lnTo>
                <a:lnTo>
                  <a:pt x="1499732" y="667913"/>
                </a:lnTo>
                <a:lnTo>
                  <a:pt x="0" y="6679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2CC25817-CA11-C769-5E97-AE811293788D}"/>
              </a:ext>
            </a:extLst>
          </p:cNvPr>
          <p:cNvSpPr/>
          <p:nvPr/>
        </p:nvSpPr>
        <p:spPr>
          <a:xfrm>
            <a:off x="6166843" y="6782965"/>
            <a:ext cx="1894516" cy="467314"/>
          </a:xfrm>
          <a:custGeom>
            <a:avLst/>
            <a:gdLst/>
            <a:ahLst/>
            <a:cxnLst/>
            <a:rect l="l" t="t" r="r" b="b"/>
            <a:pathLst>
              <a:path w="1894516" h="467314">
                <a:moveTo>
                  <a:pt x="0" y="0"/>
                </a:moveTo>
                <a:lnTo>
                  <a:pt x="1894516" y="0"/>
                </a:lnTo>
                <a:lnTo>
                  <a:pt x="1894516" y="467314"/>
                </a:lnTo>
                <a:lnTo>
                  <a:pt x="0" y="4673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4D583EF8-9C9F-7A0B-739F-714B4F907634}"/>
              </a:ext>
            </a:extLst>
          </p:cNvPr>
          <p:cNvSpPr txBox="1"/>
          <p:nvPr/>
        </p:nvSpPr>
        <p:spPr>
          <a:xfrm>
            <a:off x="5141362" y="6323629"/>
            <a:ext cx="1326256" cy="178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42"/>
              </a:lnSpc>
            </a:pPr>
            <a:r>
              <a:rPr lang="en-US" sz="1212" b="1">
                <a:solidFill>
                  <a:srgbClr val="CC0000"/>
                </a:solidFill>
                <a:latin typeface="Serithai Bold"/>
                <a:ea typeface="Serithai Bold"/>
                <a:cs typeface="Serithai Bold"/>
                <a:sym typeface="Serithai Bold"/>
              </a:rPr>
              <a:t>Con il contributo di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11B05FE1-F70E-F99E-26C0-443E6C100125}"/>
              </a:ext>
            </a:extLst>
          </p:cNvPr>
          <p:cNvSpPr txBox="1"/>
          <p:nvPr/>
        </p:nvSpPr>
        <p:spPr>
          <a:xfrm>
            <a:off x="1694763" y="6691494"/>
            <a:ext cx="1619718" cy="615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0"/>
              </a:lnSpc>
            </a:pPr>
            <a:r>
              <a:rPr lang="en-US" sz="1067" b="1">
                <a:solidFill>
                  <a:srgbClr val="E8E8DB"/>
                </a:solidFill>
                <a:latin typeface="Serithai Heavy"/>
                <a:ea typeface="Serithai Heavy"/>
                <a:cs typeface="Serithai Heavy"/>
                <a:sym typeface="Serithai Heavy"/>
              </a:rPr>
              <a:t>LA PARTECIPAZIONE AL WEBINAR È GRATUITA, MA È NECESSARIO REGISTRARSI QUI 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FF2306F2-A867-5B10-7226-A300F38022DC}"/>
              </a:ext>
            </a:extLst>
          </p:cNvPr>
          <p:cNvSpPr txBox="1"/>
          <p:nvPr/>
        </p:nvSpPr>
        <p:spPr>
          <a:xfrm rot="-5400000">
            <a:off x="-1719022" y="3315742"/>
            <a:ext cx="5084843" cy="1312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64"/>
              </a:lnSpc>
            </a:pPr>
            <a:r>
              <a:rPr lang="en-US" sz="8625">
                <a:solidFill>
                  <a:srgbClr val="CC0000"/>
                </a:solidFill>
                <a:latin typeface="Extenda Variable"/>
                <a:ea typeface="Extenda Variable"/>
                <a:cs typeface="Extenda Variable"/>
                <a:sym typeface="Extenda Variable"/>
              </a:rPr>
              <a:t>FIL ROUGE 2026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8DDE65B-A5C4-6202-D26F-C6298D8335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700" y="172827"/>
            <a:ext cx="1320404" cy="1014623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DC66DD3-5671-1C92-F559-7BF212F245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29" y="1506219"/>
            <a:ext cx="10452871" cy="481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2841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AD0688-1320-CC54-4AF0-A785C459D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BA617B2-D19F-6DE5-4691-040FC10E2100}"/>
              </a:ext>
            </a:extLst>
          </p:cNvPr>
          <p:cNvSpPr/>
          <p:nvPr/>
        </p:nvSpPr>
        <p:spPr>
          <a:xfrm>
            <a:off x="5026934" y="-104173"/>
            <a:ext cx="2279817" cy="8036220"/>
          </a:xfrm>
          <a:custGeom>
            <a:avLst/>
            <a:gdLst/>
            <a:ahLst/>
            <a:cxnLst/>
            <a:rect l="l" t="t" r="r" b="b"/>
            <a:pathLst>
              <a:path w="2279817" h="8036220">
                <a:moveTo>
                  <a:pt x="0" y="0"/>
                </a:moveTo>
                <a:lnTo>
                  <a:pt x="2279817" y="0"/>
                </a:lnTo>
                <a:lnTo>
                  <a:pt x="2279817" y="8036220"/>
                </a:lnTo>
                <a:lnTo>
                  <a:pt x="0" y="80362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it-IT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0EE7143C-6F08-33F9-1537-5109BA4D67E6}"/>
              </a:ext>
            </a:extLst>
          </p:cNvPr>
          <p:cNvSpPr/>
          <p:nvPr/>
        </p:nvSpPr>
        <p:spPr>
          <a:xfrm>
            <a:off x="160276" y="163701"/>
            <a:ext cx="2119113" cy="916571"/>
          </a:xfrm>
          <a:custGeom>
            <a:avLst/>
            <a:gdLst/>
            <a:ahLst/>
            <a:cxnLst/>
            <a:rect l="l" t="t" r="r" b="b"/>
            <a:pathLst>
              <a:path w="2119113" h="916571">
                <a:moveTo>
                  <a:pt x="0" y="0"/>
                </a:moveTo>
                <a:lnTo>
                  <a:pt x="2119113" y="0"/>
                </a:lnTo>
                <a:lnTo>
                  <a:pt x="2119113" y="916571"/>
                </a:lnTo>
                <a:lnTo>
                  <a:pt x="0" y="9165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1E22008D-2E3F-53FA-66F8-F3B378596A28}"/>
              </a:ext>
            </a:extLst>
          </p:cNvPr>
          <p:cNvSpPr/>
          <p:nvPr/>
        </p:nvSpPr>
        <p:spPr>
          <a:xfrm>
            <a:off x="8800607" y="163701"/>
            <a:ext cx="1722815" cy="916571"/>
          </a:xfrm>
          <a:custGeom>
            <a:avLst/>
            <a:gdLst/>
            <a:ahLst/>
            <a:cxnLst/>
            <a:rect l="l" t="t" r="r" b="b"/>
            <a:pathLst>
              <a:path w="1722815" h="916571">
                <a:moveTo>
                  <a:pt x="0" y="0"/>
                </a:moveTo>
                <a:lnTo>
                  <a:pt x="1722814" y="0"/>
                </a:lnTo>
                <a:lnTo>
                  <a:pt x="1722814" y="916571"/>
                </a:lnTo>
                <a:lnTo>
                  <a:pt x="0" y="9165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1190001-4220-F45A-7213-A568D42B32DE}"/>
              </a:ext>
            </a:extLst>
          </p:cNvPr>
          <p:cNvSpPr/>
          <p:nvPr/>
        </p:nvSpPr>
        <p:spPr>
          <a:xfrm>
            <a:off x="3727697" y="6681969"/>
            <a:ext cx="1499732" cy="667913"/>
          </a:xfrm>
          <a:custGeom>
            <a:avLst/>
            <a:gdLst/>
            <a:ahLst/>
            <a:cxnLst/>
            <a:rect l="l" t="t" r="r" b="b"/>
            <a:pathLst>
              <a:path w="1499732" h="667913">
                <a:moveTo>
                  <a:pt x="0" y="0"/>
                </a:moveTo>
                <a:lnTo>
                  <a:pt x="1499732" y="0"/>
                </a:lnTo>
                <a:lnTo>
                  <a:pt x="1499732" y="667913"/>
                </a:lnTo>
                <a:lnTo>
                  <a:pt x="0" y="6679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E47CC160-1AC5-2102-8F13-186E0253435F}"/>
              </a:ext>
            </a:extLst>
          </p:cNvPr>
          <p:cNvSpPr/>
          <p:nvPr/>
        </p:nvSpPr>
        <p:spPr>
          <a:xfrm>
            <a:off x="6166843" y="6782965"/>
            <a:ext cx="1894516" cy="467314"/>
          </a:xfrm>
          <a:custGeom>
            <a:avLst/>
            <a:gdLst/>
            <a:ahLst/>
            <a:cxnLst/>
            <a:rect l="l" t="t" r="r" b="b"/>
            <a:pathLst>
              <a:path w="1894516" h="467314">
                <a:moveTo>
                  <a:pt x="0" y="0"/>
                </a:moveTo>
                <a:lnTo>
                  <a:pt x="1894516" y="0"/>
                </a:lnTo>
                <a:lnTo>
                  <a:pt x="1894516" y="467314"/>
                </a:lnTo>
                <a:lnTo>
                  <a:pt x="0" y="4673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E3AE826B-6507-46BB-1EA7-1049528779E0}"/>
              </a:ext>
            </a:extLst>
          </p:cNvPr>
          <p:cNvSpPr txBox="1"/>
          <p:nvPr/>
        </p:nvSpPr>
        <p:spPr>
          <a:xfrm>
            <a:off x="5141362" y="6323629"/>
            <a:ext cx="1326256" cy="178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42"/>
              </a:lnSpc>
            </a:pPr>
            <a:r>
              <a:rPr lang="en-US" sz="1212" b="1">
                <a:solidFill>
                  <a:srgbClr val="CC0000"/>
                </a:solidFill>
                <a:latin typeface="Serithai Bold"/>
                <a:ea typeface="Serithai Bold"/>
                <a:cs typeface="Serithai Bold"/>
                <a:sym typeface="Serithai Bold"/>
              </a:rPr>
              <a:t>Con il contributo di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489F5319-4B1F-64B7-2A31-69901A110029}"/>
              </a:ext>
            </a:extLst>
          </p:cNvPr>
          <p:cNvSpPr txBox="1"/>
          <p:nvPr/>
        </p:nvSpPr>
        <p:spPr>
          <a:xfrm>
            <a:off x="1694763" y="6691494"/>
            <a:ext cx="1619718" cy="615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0"/>
              </a:lnSpc>
            </a:pPr>
            <a:r>
              <a:rPr lang="en-US" sz="1067" b="1">
                <a:solidFill>
                  <a:srgbClr val="E8E8DB"/>
                </a:solidFill>
                <a:latin typeface="Serithai Heavy"/>
                <a:ea typeface="Serithai Heavy"/>
                <a:cs typeface="Serithai Heavy"/>
                <a:sym typeface="Serithai Heavy"/>
              </a:rPr>
              <a:t>LA PARTECIPAZIONE AL WEBINAR È GRATUITA, MA È NECESSARIO REGISTRARSI QUI 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3B625171-2CB6-702D-7D0F-080D5F2C0E68}"/>
              </a:ext>
            </a:extLst>
          </p:cNvPr>
          <p:cNvSpPr txBox="1"/>
          <p:nvPr/>
        </p:nvSpPr>
        <p:spPr>
          <a:xfrm rot="-5400000">
            <a:off x="-1719022" y="3315742"/>
            <a:ext cx="5084843" cy="1312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64"/>
              </a:lnSpc>
            </a:pPr>
            <a:r>
              <a:rPr lang="en-US" sz="8625">
                <a:solidFill>
                  <a:srgbClr val="CC0000"/>
                </a:solidFill>
                <a:latin typeface="Extenda Variable"/>
                <a:ea typeface="Extenda Variable"/>
                <a:cs typeface="Extenda Variable"/>
                <a:sym typeface="Extenda Variable"/>
              </a:rPr>
              <a:t>FIL ROUGE 2026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474FF31-CD9B-B5F1-8DC9-5FE58C60D9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700" y="172827"/>
            <a:ext cx="1320404" cy="1014623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FACC93D-B5A1-5A6B-95BA-BA38A84133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900" y="1704050"/>
            <a:ext cx="10358614" cy="4284000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E15BB47D-F6B9-0CF4-1EA2-7A92CAAFF2AE}"/>
              </a:ext>
            </a:extLst>
          </p:cNvPr>
          <p:cNvSpPr/>
          <p:nvPr/>
        </p:nvSpPr>
        <p:spPr>
          <a:xfrm>
            <a:off x="9080500" y="1429656"/>
            <a:ext cx="1442922" cy="12055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8027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EB3EB-E73F-EF0A-8071-9AF2EB17A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3D74C69-CB71-A351-4062-01247815E007}"/>
              </a:ext>
            </a:extLst>
          </p:cNvPr>
          <p:cNvSpPr/>
          <p:nvPr/>
        </p:nvSpPr>
        <p:spPr>
          <a:xfrm>
            <a:off x="5026934" y="-104173"/>
            <a:ext cx="2279817" cy="8036220"/>
          </a:xfrm>
          <a:custGeom>
            <a:avLst/>
            <a:gdLst/>
            <a:ahLst/>
            <a:cxnLst/>
            <a:rect l="l" t="t" r="r" b="b"/>
            <a:pathLst>
              <a:path w="2279817" h="8036220">
                <a:moveTo>
                  <a:pt x="0" y="0"/>
                </a:moveTo>
                <a:lnTo>
                  <a:pt x="2279817" y="0"/>
                </a:lnTo>
                <a:lnTo>
                  <a:pt x="2279817" y="8036220"/>
                </a:lnTo>
                <a:lnTo>
                  <a:pt x="0" y="80362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it-IT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FC8EEE76-9BFC-D6FD-3C66-E8EDB7BDF52D}"/>
              </a:ext>
            </a:extLst>
          </p:cNvPr>
          <p:cNvSpPr/>
          <p:nvPr/>
        </p:nvSpPr>
        <p:spPr>
          <a:xfrm>
            <a:off x="160276" y="163701"/>
            <a:ext cx="2119113" cy="916571"/>
          </a:xfrm>
          <a:custGeom>
            <a:avLst/>
            <a:gdLst/>
            <a:ahLst/>
            <a:cxnLst/>
            <a:rect l="l" t="t" r="r" b="b"/>
            <a:pathLst>
              <a:path w="2119113" h="916571">
                <a:moveTo>
                  <a:pt x="0" y="0"/>
                </a:moveTo>
                <a:lnTo>
                  <a:pt x="2119113" y="0"/>
                </a:lnTo>
                <a:lnTo>
                  <a:pt x="2119113" y="916571"/>
                </a:lnTo>
                <a:lnTo>
                  <a:pt x="0" y="9165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468A1E11-04E0-C701-409F-CEB1816E8B95}"/>
              </a:ext>
            </a:extLst>
          </p:cNvPr>
          <p:cNvSpPr/>
          <p:nvPr/>
        </p:nvSpPr>
        <p:spPr>
          <a:xfrm>
            <a:off x="8800607" y="163701"/>
            <a:ext cx="1722815" cy="916571"/>
          </a:xfrm>
          <a:custGeom>
            <a:avLst/>
            <a:gdLst/>
            <a:ahLst/>
            <a:cxnLst/>
            <a:rect l="l" t="t" r="r" b="b"/>
            <a:pathLst>
              <a:path w="1722815" h="916571">
                <a:moveTo>
                  <a:pt x="0" y="0"/>
                </a:moveTo>
                <a:lnTo>
                  <a:pt x="1722814" y="0"/>
                </a:lnTo>
                <a:lnTo>
                  <a:pt x="1722814" y="916571"/>
                </a:lnTo>
                <a:lnTo>
                  <a:pt x="0" y="9165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4DEDB430-ED01-8744-B519-692D3C112CFC}"/>
              </a:ext>
            </a:extLst>
          </p:cNvPr>
          <p:cNvSpPr/>
          <p:nvPr/>
        </p:nvSpPr>
        <p:spPr>
          <a:xfrm>
            <a:off x="3727697" y="6681969"/>
            <a:ext cx="1499732" cy="667913"/>
          </a:xfrm>
          <a:custGeom>
            <a:avLst/>
            <a:gdLst/>
            <a:ahLst/>
            <a:cxnLst/>
            <a:rect l="l" t="t" r="r" b="b"/>
            <a:pathLst>
              <a:path w="1499732" h="667913">
                <a:moveTo>
                  <a:pt x="0" y="0"/>
                </a:moveTo>
                <a:lnTo>
                  <a:pt x="1499732" y="0"/>
                </a:lnTo>
                <a:lnTo>
                  <a:pt x="1499732" y="667913"/>
                </a:lnTo>
                <a:lnTo>
                  <a:pt x="0" y="6679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10168935-F6FA-CDE0-7295-C34B1951FB9C}"/>
              </a:ext>
            </a:extLst>
          </p:cNvPr>
          <p:cNvSpPr/>
          <p:nvPr/>
        </p:nvSpPr>
        <p:spPr>
          <a:xfrm>
            <a:off x="6166843" y="6782965"/>
            <a:ext cx="1894516" cy="467314"/>
          </a:xfrm>
          <a:custGeom>
            <a:avLst/>
            <a:gdLst/>
            <a:ahLst/>
            <a:cxnLst/>
            <a:rect l="l" t="t" r="r" b="b"/>
            <a:pathLst>
              <a:path w="1894516" h="467314">
                <a:moveTo>
                  <a:pt x="0" y="0"/>
                </a:moveTo>
                <a:lnTo>
                  <a:pt x="1894516" y="0"/>
                </a:lnTo>
                <a:lnTo>
                  <a:pt x="1894516" y="467314"/>
                </a:lnTo>
                <a:lnTo>
                  <a:pt x="0" y="4673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3B8E2377-A184-4E8C-2417-BC3847057F0E}"/>
              </a:ext>
            </a:extLst>
          </p:cNvPr>
          <p:cNvSpPr txBox="1"/>
          <p:nvPr/>
        </p:nvSpPr>
        <p:spPr>
          <a:xfrm>
            <a:off x="5141362" y="6323629"/>
            <a:ext cx="1326256" cy="178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42"/>
              </a:lnSpc>
            </a:pPr>
            <a:r>
              <a:rPr lang="en-US" sz="1212" b="1">
                <a:solidFill>
                  <a:srgbClr val="CC0000"/>
                </a:solidFill>
                <a:latin typeface="Serithai Bold"/>
                <a:ea typeface="Serithai Bold"/>
                <a:cs typeface="Serithai Bold"/>
                <a:sym typeface="Serithai Bold"/>
              </a:rPr>
              <a:t>Con il contributo di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D5D81E15-4261-CDB9-E907-53371D8EE367}"/>
              </a:ext>
            </a:extLst>
          </p:cNvPr>
          <p:cNvSpPr txBox="1"/>
          <p:nvPr/>
        </p:nvSpPr>
        <p:spPr>
          <a:xfrm>
            <a:off x="1694763" y="6691494"/>
            <a:ext cx="1619718" cy="615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0"/>
              </a:lnSpc>
            </a:pPr>
            <a:r>
              <a:rPr lang="en-US" sz="1067" b="1">
                <a:solidFill>
                  <a:srgbClr val="E8E8DB"/>
                </a:solidFill>
                <a:latin typeface="Serithai Heavy"/>
                <a:ea typeface="Serithai Heavy"/>
                <a:cs typeface="Serithai Heavy"/>
                <a:sym typeface="Serithai Heavy"/>
              </a:rPr>
              <a:t>LA PARTECIPAZIONE AL WEBINAR È GRATUITA, MA È NECESSARIO REGISTRARSI QUI 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AD055473-490E-BF12-397F-BFAA879BED39}"/>
              </a:ext>
            </a:extLst>
          </p:cNvPr>
          <p:cNvSpPr txBox="1"/>
          <p:nvPr/>
        </p:nvSpPr>
        <p:spPr>
          <a:xfrm rot="-5400000">
            <a:off x="-1719022" y="3315742"/>
            <a:ext cx="5084843" cy="1312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64"/>
              </a:lnSpc>
            </a:pPr>
            <a:r>
              <a:rPr lang="en-US" sz="8625">
                <a:solidFill>
                  <a:srgbClr val="CC0000"/>
                </a:solidFill>
                <a:latin typeface="Extenda Variable"/>
                <a:ea typeface="Extenda Variable"/>
                <a:cs typeface="Extenda Variable"/>
                <a:sym typeface="Extenda Variable"/>
              </a:rPr>
              <a:t>FIL ROUGE 2026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65FE06C-C6BB-0711-75FB-E7BF37464B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546543"/>
            <a:ext cx="10693400" cy="446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850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E8C55-289E-DA72-7E4E-5857FA3725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665B58B-2ED6-7430-B02F-2837DAEC13B8}"/>
              </a:ext>
            </a:extLst>
          </p:cNvPr>
          <p:cNvSpPr/>
          <p:nvPr/>
        </p:nvSpPr>
        <p:spPr>
          <a:xfrm>
            <a:off x="5026934" y="-104173"/>
            <a:ext cx="2279817" cy="8036220"/>
          </a:xfrm>
          <a:custGeom>
            <a:avLst/>
            <a:gdLst/>
            <a:ahLst/>
            <a:cxnLst/>
            <a:rect l="l" t="t" r="r" b="b"/>
            <a:pathLst>
              <a:path w="2279817" h="8036220">
                <a:moveTo>
                  <a:pt x="0" y="0"/>
                </a:moveTo>
                <a:lnTo>
                  <a:pt x="2279817" y="0"/>
                </a:lnTo>
                <a:lnTo>
                  <a:pt x="2279817" y="8036220"/>
                </a:lnTo>
                <a:lnTo>
                  <a:pt x="0" y="80362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it-IT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B526E8C3-5223-E668-0DF1-D61EEB8BD372}"/>
              </a:ext>
            </a:extLst>
          </p:cNvPr>
          <p:cNvSpPr/>
          <p:nvPr/>
        </p:nvSpPr>
        <p:spPr>
          <a:xfrm>
            <a:off x="160276" y="163701"/>
            <a:ext cx="2119113" cy="916571"/>
          </a:xfrm>
          <a:custGeom>
            <a:avLst/>
            <a:gdLst/>
            <a:ahLst/>
            <a:cxnLst/>
            <a:rect l="l" t="t" r="r" b="b"/>
            <a:pathLst>
              <a:path w="2119113" h="916571">
                <a:moveTo>
                  <a:pt x="0" y="0"/>
                </a:moveTo>
                <a:lnTo>
                  <a:pt x="2119113" y="0"/>
                </a:lnTo>
                <a:lnTo>
                  <a:pt x="2119113" y="916571"/>
                </a:lnTo>
                <a:lnTo>
                  <a:pt x="0" y="9165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0C3A06FB-A42A-DAF8-EA2B-DD959C632253}"/>
              </a:ext>
            </a:extLst>
          </p:cNvPr>
          <p:cNvSpPr/>
          <p:nvPr/>
        </p:nvSpPr>
        <p:spPr>
          <a:xfrm>
            <a:off x="8800607" y="163701"/>
            <a:ext cx="1722815" cy="916571"/>
          </a:xfrm>
          <a:custGeom>
            <a:avLst/>
            <a:gdLst/>
            <a:ahLst/>
            <a:cxnLst/>
            <a:rect l="l" t="t" r="r" b="b"/>
            <a:pathLst>
              <a:path w="1722815" h="916571">
                <a:moveTo>
                  <a:pt x="0" y="0"/>
                </a:moveTo>
                <a:lnTo>
                  <a:pt x="1722814" y="0"/>
                </a:lnTo>
                <a:lnTo>
                  <a:pt x="1722814" y="916571"/>
                </a:lnTo>
                <a:lnTo>
                  <a:pt x="0" y="9165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304B0E9E-49C6-E5DF-542F-DAF21372AD3B}"/>
              </a:ext>
            </a:extLst>
          </p:cNvPr>
          <p:cNvSpPr/>
          <p:nvPr/>
        </p:nvSpPr>
        <p:spPr>
          <a:xfrm>
            <a:off x="3727697" y="6681969"/>
            <a:ext cx="1499732" cy="667913"/>
          </a:xfrm>
          <a:custGeom>
            <a:avLst/>
            <a:gdLst/>
            <a:ahLst/>
            <a:cxnLst/>
            <a:rect l="l" t="t" r="r" b="b"/>
            <a:pathLst>
              <a:path w="1499732" h="667913">
                <a:moveTo>
                  <a:pt x="0" y="0"/>
                </a:moveTo>
                <a:lnTo>
                  <a:pt x="1499732" y="0"/>
                </a:lnTo>
                <a:lnTo>
                  <a:pt x="1499732" y="667913"/>
                </a:lnTo>
                <a:lnTo>
                  <a:pt x="0" y="6679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2AE09DC-E523-3200-2E34-4EB3DBB7E371}"/>
              </a:ext>
            </a:extLst>
          </p:cNvPr>
          <p:cNvSpPr/>
          <p:nvPr/>
        </p:nvSpPr>
        <p:spPr>
          <a:xfrm>
            <a:off x="6166843" y="6782965"/>
            <a:ext cx="1894516" cy="467314"/>
          </a:xfrm>
          <a:custGeom>
            <a:avLst/>
            <a:gdLst/>
            <a:ahLst/>
            <a:cxnLst/>
            <a:rect l="l" t="t" r="r" b="b"/>
            <a:pathLst>
              <a:path w="1894516" h="467314">
                <a:moveTo>
                  <a:pt x="0" y="0"/>
                </a:moveTo>
                <a:lnTo>
                  <a:pt x="1894516" y="0"/>
                </a:lnTo>
                <a:lnTo>
                  <a:pt x="1894516" y="467314"/>
                </a:lnTo>
                <a:lnTo>
                  <a:pt x="0" y="4673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9EA7EB16-96A5-62F4-4BFC-D90A8B7A595F}"/>
              </a:ext>
            </a:extLst>
          </p:cNvPr>
          <p:cNvSpPr txBox="1"/>
          <p:nvPr/>
        </p:nvSpPr>
        <p:spPr>
          <a:xfrm>
            <a:off x="5141362" y="6323629"/>
            <a:ext cx="1326256" cy="178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42"/>
              </a:lnSpc>
            </a:pPr>
            <a:r>
              <a:rPr lang="en-US" sz="1212" b="1">
                <a:solidFill>
                  <a:srgbClr val="CC0000"/>
                </a:solidFill>
                <a:latin typeface="Serithai Bold"/>
                <a:ea typeface="Serithai Bold"/>
                <a:cs typeface="Serithai Bold"/>
                <a:sym typeface="Serithai Bold"/>
              </a:rPr>
              <a:t>Con il contributo di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C597A08F-9D18-11D4-4392-B9D6B63EB45B}"/>
              </a:ext>
            </a:extLst>
          </p:cNvPr>
          <p:cNvSpPr txBox="1"/>
          <p:nvPr/>
        </p:nvSpPr>
        <p:spPr>
          <a:xfrm>
            <a:off x="1694763" y="6691494"/>
            <a:ext cx="1619718" cy="615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0"/>
              </a:lnSpc>
            </a:pPr>
            <a:r>
              <a:rPr lang="en-US" sz="1067" b="1">
                <a:solidFill>
                  <a:srgbClr val="E8E8DB"/>
                </a:solidFill>
                <a:latin typeface="Serithai Heavy"/>
                <a:ea typeface="Serithai Heavy"/>
                <a:cs typeface="Serithai Heavy"/>
                <a:sym typeface="Serithai Heavy"/>
              </a:rPr>
              <a:t>LA PARTECIPAZIONE AL WEBINAR È GRATUITA, MA È NECESSARIO REGISTRARSI QUI 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E3D374BC-E2FE-C63D-A26E-007F22712D08}"/>
              </a:ext>
            </a:extLst>
          </p:cNvPr>
          <p:cNvSpPr txBox="1"/>
          <p:nvPr/>
        </p:nvSpPr>
        <p:spPr>
          <a:xfrm rot="-5400000">
            <a:off x="-1719022" y="3315742"/>
            <a:ext cx="5084843" cy="1312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64"/>
              </a:lnSpc>
            </a:pPr>
            <a:r>
              <a:rPr lang="en-US" sz="8625">
                <a:solidFill>
                  <a:srgbClr val="CC0000"/>
                </a:solidFill>
                <a:latin typeface="Extenda Variable"/>
                <a:ea typeface="Extenda Variable"/>
                <a:cs typeface="Extenda Variable"/>
                <a:sym typeface="Extenda Variable"/>
              </a:rPr>
              <a:t>FIL ROUGE 2026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355C44C-7F0A-D030-A117-DB465B8E42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7530" y="1080272"/>
            <a:ext cx="10345594" cy="5763429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7573491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F0390E4-DA61-7222-A07F-4C760443FED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t="48050" b="11826"/>
          <a:stretch/>
        </p:blipFill>
        <p:spPr>
          <a:xfrm>
            <a:off x="2" y="770537"/>
            <a:ext cx="10693399" cy="6015429"/>
          </a:xfr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C4B5E47-A19E-5C47-AD46-6D62C4926E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675823" y="1063131"/>
            <a:ext cx="238761" cy="1085235"/>
          </a:xfrm>
          <a:custGeom>
            <a:avLst/>
            <a:gdLst>
              <a:gd name="connsiteX0" fmla="*/ 18564 w 272221"/>
              <a:gd name="connsiteY0" fmla="*/ 1237324 h 1237323"/>
              <a:gd name="connsiteX1" fmla="*/ 272221 w 272221"/>
              <a:gd name="connsiteY1" fmla="*/ 899876 h 1237323"/>
              <a:gd name="connsiteX2" fmla="*/ 18564 w 272221"/>
              <a:gd name="connsiteY2" fmla="*/ 562429 h 1237323"/>
              <a:gd name="connsiteX3" fmla="*/ 18564 w 272221"/>
              <a:gd name="connsiteY3" fmla="*/ 1237324 h 1237323"/>
              <a:gd name="connsiteX4" fmla="*/ 253647 w 272221"/>
              <a:gd name="connsiteY4" fmla="*/ 0 h 1237323"/>
              <a:gd name="connsiteX5" fmla="*/ 0 w 272221"/>
              <a:gd name="connsiteY5" fmla="*/ 337448 h 1237323"/>
              <a:gd name="connsiteX6" fmla="*/ 253647 w 272221"/>
              <a:gd name="connsiteY6" fmla="*/ 674905 h 1237323"/>
              <a:gd name="connsiteX7" fmla="*/ 253647 w 272221"/>
              <a:gd name="connsiteY7" fmla="*/ 0 h 1237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2221" h="1237323">
                <a:moveTo>
                  <a:pt x="18564" y="1237324"/>
                </a:moveTo>
                <a:lnTo>
                  <a:pt x="272221" y="899876"/>
                </a:lnTo>
                <a:lnTo>
                  <a:pt x="18564" y="562429"/>
                </a:lnTo>
                <a:lnTo>
                  <a:pt x="18564" y="1237324"/>
                </a:lnTo>
                <a:close/>
                <a:moveTo>
                  <a:pt x="253647" y="0"/>
                </a:moveTo>
                <a:lnTo>
                  <a:pt x="0" y="337448"/>
                </a:lnTo>
                <a:lnTo>
                  <a:pt x="253647" y="674905"/>
                </a:lnTo>
                <a:lnTo>
                  <a:pt x="253647" y="0"/>
                </a:lnTo>
                <a:close/>
              </a:path>
            </a:pathLst>
          </a:custGeom>
          <a:solidFill>
            <a:srgbClr val="FFFFFF"/>
          </a:solidFill>
          <a:ln w="946" cap="flat">
            <a:noFill/>
            <a:prstDash val="solid"/>
            <a:miter/>
          </a:ln>
        </p:spPr>
        <p:txBody>
          <a:bodyPr rtlCol="0" anchor="t"/>
          <a:lstStyle/>
          <a:p>
            <a:pPr defTabSz="801935"/>
            <a:r>
              <a:rPr lang="en-GB" sz="117">
                <a:solidFill>
                  <a:srgbClr val="FFFFFF"/>
                </a:solidFill>
                <a:latin typeface="Arial" panose="020B0604020202020204"/>
              </a:rPr>
              <a:t>a</a:t>
            </a:r>
            <a:endParaRPr lang="it-IT" sz="117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C8F548E-9240-F7F5-AE95-E87C9C5A4DB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985799" y="1359108"/>
            <a:ext cx="1413638" cy="493288"/>
          </a:xfrm>
          <a:custGeom>
            <a:avLst/>
            <a:gdLst>
              <a:gd name="connsiteX0" fmla="*/ 112486 w 1611750"/>
              <a:gd name="connsiteY0" fmla="*/ 118446 h 562419"/>
              <a:gd name="connsiteX1" fmla="*/ 337457 w 1611750"/>
              <a:gd name="connsiteY1" fmla="*/ 118446 h 562419"/>
              <a:gd name="connsiteX2" fmla="*/ 337457 w 1611750"/>
              <a:gd name="connsiteY2" fmla="*/ 224962 h 562419"/>
              <a:gd name="connsiteX3" fmla="*/ 112486 w 1611750"/>
              <a:gd name="connsiteY3" fmla="*/ 224962 h 562419"/>
              <a:gd name="connsiteX4" fmla="*/ 112486 w 1611750"/>
              <a:gd name="connsiteY4" fmla="*/ 118446 h 562419"/>
              <a:gd name="connsiteX5" fmla="*/ 478619 w 1611750"/>
              <a:gd name="connsiteY5" fmla="*/ 562419 h 562419"/>
              <a:gd name="connsiteX6" fmla="*/ 313586 w 1611750"/>
              <a:gd name="connsiteY6" fmla="*/ 343418 h 562419"/>
              <a:gd name="connsiteX7" fmla="*/ 337457 w 1611750"/>
              <a:gd name="connsiteY7" fmla="*/ 343418 h 562419"/>
              <a:gd name="connsiteX8" fmla="*/ 449943 w 1611750"/>
              <a:gd name="connsiteY8" fmla="*/ 230932 h 562419"/>
              <a:gd name="connsiteX9" fmla="*/ 449943 w 1611750"/>
              <a:gd name="connsiteY9" fmla="*/ 230932 h 562419"/>
              <a:gd name="connsiteX10" fmla="*/ 449943 w 1611750"/>
              <a:gd name="connsiteY10" fmla="*/ 112486 h 562419"/>
              <a:gd name="connsiteX11" fmla="*/ 337457 w 1611750"/>
              <a:gd name="connsiteY11" fmla="*/ 0 h 562419"/>
              <a:gd name="connsiteX12" fmla="*/ 0 w 1611750"/>
              <a:gd name="connsiteY12" fmla="*/ 0 h 562419"/>
              <a:gd name="connsiteX13" fmla="*/ 0 w 1611750"/>
              <a:gd name="connsiteY13" fmla="*/ 562419 h 562419"/>
              <a:gd name="connsiteX14" fmla="*/ 112486 w 1611750"/>
              <a:gd name="connsiteY14" fmla="*/ 562419 h 562419"/>
              <a:gd name="connsiteX15" fmla="*/ 112486 w 1611750"/>
              <a:gd name="connsiteY15" fmla="*/ 343418 h 562419"/>
              <a:gd name="connsiteX16" fmla="*/ 173420 w 1611750"/>
              <a:gd name="connsiteY16" fmla="*/ 343418 h 562419"/>
              <a:gd name="connsiteX17" fmla="*/ 173154 w 1611750"/>
              <a:gd name="connsiteY17" fmla="*/ 343418 h 562419"/>
              <a:gd name="connsiteX18" fmla="*/ 337770 w 1611750"/>
              <a:gd name="connsiteY18" fmla="*/ 562419 h 562419"/>
              <a:gd name="connsiteX19" fmla="*/ 478619 w 1611750"/>
              <a:gd name="connsiteY19" fmla="*/ 562419 h 562419"/>
              <a:gd name="connsiteX20" fmla="*/ 571375 w 1611750"/>
              <a:gd name="connsiteY20" fmla="*/ 562419 h 562419"/>
              <a:gd name="connsiteX21" fmla="*/ 683861 w 1611750"/>
              <a:gd name="connsiteY21" fmla="*/ 562419 h 562419"/>
              <a:gd name="connsiteX22" fmla="*/ 683861 w 1611750"/>
              <a:gd name="connsiteY22" fmla="*/ 0 h 562419"/>
              <a:gd name="connsiteX23" fmla="*/ 571375 w 1611750"/>
              <a:gd name="connsiteY23" fmla="*/ 0 h 562419"/>
              <a:gd name="connsiteX24" fmla="*/ 571375 w 1611750"/>
              <a:gd name="connsiteY24" fmla="*/ 562419 h 562419"/>
              <a:gd name="connsiteX25" fmla="*/ 1499264 w 1611750"/>
              <a:gd name="connsiteY25" fmla="*/ 224971 h 562419"/>
              <a:gd name="connsiteX26" fmla="*/ 1274302 w 1611750"/>
              <a:gd name="connsiteY26" fmla="*/ 224971 h 562419"/>
              <a:gd name="connsiteX27" fmla="*/ 1274302 w 1611750"/>
              <a:gd name="connsiteY27" fmla="*/ 118456 h 562419"/>
              <a:gd name="connsiteX28" fmla="*/ 1499264 w 1611750"/>
              <a:gd name="connsiteY28" fmla="*/ 118456 h 562419"/>
              <a:gd name="connsiteX29" fmla="*/ 1499264 w 1611750"/>
              <a:gd name="connsiteY29" fmla="*/ 224971 h 562419"/>
              <a:gd name="connsiteX30" fmla="*/ 1499264 w 1611750"/>
              <a:gd name="connsiteY30" fmla="*/ 562419 h 562419"/>
              <a:gd name="connsiteX31" fmla="*/ 1611750 w 1611750"/>
              <a:gd name="connsiteY31" fmla="*/ 562419 h 562419"/>
              <a:gd name="connsiteX32" fmla="*/ 1611750 w 1611750"/>
              <a:gd name="connsiteY32" fmla="*/ 112486 h 562419"/>
              <a:gd name="connsiteX33" fmla="*/ 1499264 w 1611750"/>
              <a:gd name="connsiteY33" fmla="*/ 0 h 562419"/>
              <a:gd name="connsiteX34" fmla="*/ 1161816 w 1611750"/>
              <a:gd name="connsiteY34" fmla="*/ 0 h 562419"/>
              <a:gd name="connsiteX35" fmla="*/ 1161816 w 1611750"/>
              <a:gd name="connsiteY35" fmla="*/ 562419 h 562419"/>
              <a:gd name="connsiteX36" fmla="*/ 1274302 w 1611750"/>
              <a:gd name="connsiteY36" fmla="*/ 562419 h 562419"/>
              <a:gd name="connsiteX37" fmla="*/ 1274302 w 1611750"/>
              <a:gd name="connsiteY37" fmla="*/ 343418 h 562419"/>
              <a:gd name="connsiteX38" fmla="*/ 1499264 w 1611750"/>
              <a:gd name="connsiteY38" fmla="*/ 343418 h 562419"/>
              <a:gd name="connsiteX39" fmla="*/ 1499264 w 1611750"/>
              <a:gd name="connsiteY39" fmla="*/ 562419 h 562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611750" h="562419">
                <a:moveTo>
                  <a:pt x="112486" y="118446"/>
                </a:moveTo>
                <a:lnTo>
                  <a:pt x="337457" y="118446"/>
                </a:lnTo>
                <a:lnTo>
                  <a:pt x="337457" y="224962"/>
                </a:lnTo>
                <a:lnTo>
                  <a:pt x="112486" y="224962"/>
                </a:lnTo>
                <a:lnTo>
                  <a:pt x="112486" y="118446"/>
                </a:lnTo>
                <a:close/>
                <a:moveTo>
                  <a:pt x="478619" y="562419"/>
                </a:moveTo>
                <a:lnTo>
                  <a:pt x="313586" y="343418"/>
                </a:lnTo>
                <a:lnTo>
                  <a:pt x="337457" y="343418"/>
                </a:lnTo>
                <a:cubicBezTo>
                  <a:pt x="399576" y="343418"/>
                  <a:pt x="449943" y="293060"/>
                  <a:pt x="449943" y="230932"/>
                </a:cubicBezTo>
                <a:lnTo>
                  <a:pt x="449943" y="230932"/>
                </a:lnTo>
                <a:lnTo>
                  <a:pt x="449943" y="112486"/>
                </a:lnTo>
                <a:cubicBezTo>
                  <a:pt x="449943" y="50358"/>
                  <a:pt x="399576" y="0"/>
                  <a:pt x="337457" y="0"/>
                </a:cubicBezTo>
                <a:lnTo>
                  <a:pt x="0" y="0"/>
                </a:lnTo>
                <a:lnTo>
                  <a:pt x="0" y="562419"/>
                </a:lnTo>
                <a:lnTo>
                  <a:pt x="112486" y="562419"/>
                </a:lnTo>
                <a:lnTo>
                  <a:pt x="112486" y="343418"/>
                </a:lnTo>
                <a:lnTo>
                  <a:pt x="173420" y="343418"/>
                </a:lnTo>
                <a:lnTo>
                  <a:pt x="173154" y="343418"/>
                </a:lnTo>
                <a:lnTo>
                  <a:pt x="337770" y="562419"/>
                </a:lnTo>
                <a:lnTo>
                  <a:pt x="478619" y="562419"/>
                </a:lnTo>
                <a:close/>
                <a:moveTo>
                  <a:pt x="571375" y="562419"/>
                </a:moveTo>
                <a:lnTo>
                  <a:pt x="683861" y="562419"/>
                </a:lnTo>
                <a:lnTo>
                  <a:pt x="683861" y="0"/>
                </a:lnTo>
                <a:lnTo>
                  <a:pt x="571375" y="0"/>
                </a:lnTo>
                <a:lnTo>
                  <a:pt x="571375" y="562419"/>
                </a:lnTo>
                <a:close/>
                <a:moveTo>
                  <a:pt x="1499264" y="224971"/>
                </a:moveTo>
                <a:lnTo>
                  <a:pt x="1274302" y="224971"/>
                </a:lnTo>
                <a:lnTo>
                  <a:pt x="1274302" y="118456"/>
                </a:lnTo>
                <a:lnTo>
                  <a:pt x="1499264" y="118456"/>
                </a:lnTo>
                <a:lnTo>
                  <a:pt x="1499264" y="224971"/>
                </a:lnTo>
                <a:close/>
                <a:moveTo>
                  <a:pt x="1499264" y="562419"/>
                </a:moveTo>
                <a:lnTo>
                  <a:pt x="1611750" y="562419"/>
                </a:lnTo>
                <a:lnTo>
                  <a:pt x="1611750" y="112486"/>
                </a:lnTo>
                <a:cubicBezTo>
                  <a:pt x="1611750" y="50358"/>
                  <a:pt x="1561383" y="0"/>
                  <a:pt x="1499264" y="0"/>
                </a:cubicBezTo>
                <a:lnTo>
                  <a:pt x="1161816" y="0"/>
                </a:lnTo>
                <a:lnTo>
                  <a:pt x="1161816" y="562419"/>
                </a:lnTo>
                <a:lnTo>
                  <a:pt x="1274302" y="562419"/>
                </a:lnTo>
                <a:lnTo>
                  <a:pt x="1274302" y="343418"/>
                </a:lnTo>
                <a:lnTo>
                  <a:pt x="1499264" y="343418"/>
                </a:lnTo>
                <a:lnTo>
                  <a:pt x="1499264" y="562419"/>
                </a:lnTo>
                <a:close/>
              </a:path>
            </a:pathLst>
          </a:custGeom>
          <a:solidFill>
            <a:srgbClr val="FFFFFF"/>
          </a:solidFill>
          <a:ln w="946" cap="flat">
            <a:noFill/>
            <a:prstDash val="solid"/>
            <a:miter/>
          </a:ln>
        </p:spPr>
        <p:txBody>
          <a:bodyPr rtlCol="0" anchor="ctr"/>
          <a:lstStyle/>
          <a:p>
            <a:pPr defTabSz="801935"/>
            <a:r>
              <a:rPr lang="en-GB" sz="117">
                <a:solidFill>
                  <a:srgbClr val="FFFFFF"/>
                </a:solidFill>
                <a:latin typeface="Arial" panose="020B0604020202020204"/>
              </a:rPr>
              <a:t>a</a:t>
            </a:r>
            <a:endParaRPr lang="it-IT" sz="117">
              <a:solidFill>
                <a:srgbClr val="FFFFFF"/>
              </a:solidFill>
              <a:latin typeface="Arial" panose="020B0604020202020204"/>
            </a:endParaRPr>
          </a:p>
        </p:txBody>
      </p:sp>
      <p:pic>
        <p:nvPicPr>
          <p:cNvPr id="4" name="Graphic 41">
            <a:extLst>
              <a:ext uri="{FF2B5EF4-FFF2-40B4-BE49-F238E27FC236}">
                <a16:creationId xmlns:a16="http://schemas.microsoft.com/office/drawing/2014/main" id="{6C4EC27E-52E2-6565-634F-F59AB99EEAC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7702" y="1507426"/>
            <a:ext cx="952382" cy="952382"/>
          </a:xfrm>
          <a:prstGeom prst="rect">
            <a:avLst/>
          </a:prstGeom>
        </p:spPr>
      </p:pic>
      <p:sp>
        <p:nvSpPr>
          <p:cNvPr id="6" name="Rectangle 55">
            <a:extLst>
              <a:ext uri="{FF2B5EF4-FFF2-40B4-BE49-F238E27FC236}">
                <a16:creationId xmlns:a16="http://schemas.microsoft.com/office/drawing/2014/main" id="{223577CF-9813-63D5-E8E6-E06F62A9DF14}"/>
              </a:ext>
            </a:extLst>
          </p:cNvPr>
          <p:cNvSpPr/>
          <p:nvPr/>
        </p:nvSpPr>
        <p:spPr>
          <a:xfrm>
            <a:off x="1" y="1063130"/>
            <a:ext cx="2047786" cy="283475"/>
          </a:xfrm>
          <a:prstGeom prst="rect">
            <a:avLst/>
          </a:prstGeom>
          <a:noFill/>
        </p:spPr>
        <p:txBody>
          <a:bodyPr wrap="square" lIns="80201" tIns="40100" rIns="80201" bIns="40100">
            <a:spAutoFit/>
          </a:bodyPr>
          <a:lstStyle/>
          <a:p>
            <a:pPr algn="ctr"/>
            <a:r>
              <a:rPr lang="en-US" sz="1316" b="1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more info: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539FA380-0ECE-EC09-C9DA-F4251BFADD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299614"/>
            <a:ext cx="6117155" cy="34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763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D6C08-18E2-D07E-FEA3-FD6599C7F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1745BEF-3A28-9556-A346-74DCA841BF91}"/>
              </a:ext>
            </a:extLst>
          </p:cNvPr>
          <p:cNvSpPr/>
          <p:nvPr/>
        </p:nvSpPr>
        <p:spPr>
          <a:xfrm>
            <a:off x="5227429" y="-46032"/>
            <a:ext cx="2279817" cy="8036220"/>
          </a:xfrm>
          <a:custGeom>
            <a:avLst/>
            <a:gdLst/>
            <a:ahLst/>
            <a:cxnLst/>
            <a:rect l="l" t="t" r="r" b="b"/>
            <a:pathLst>
              <a:path w="2279817" h="8036220">
                <a:moveTo>
                  <a:pt x="0" y="0"/>
                </a:moveTo>
                <a:lnTo>
                  <a:pt x="2279817" y="0"/>
                </a:lnTo>
                <a:lnTo>
                  <a:pt x="2279817" y="8036220"/>
                </a:lnTo>
                <a:lnTo>
                  <a:pt x="0" y="80362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it-IT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2928C30C-0C28-9306-8241-743FA8C42508}"/>
              </a:ext>
            </a:extLst>
          </p:cNvPr>
          <p:cNvSpPr/>
          <p:nvPr/>
        </p:nvSpPr>
        <p:spPr>
          <a:xfrm>
            <a:off x="160276" y="163701"/>
            <a:ext cx="2119113" cy="916571"/>
          </a:xfrm>
          <a:custGeom>
            <a:avLst/>
            <a:gdLst/>
            <a:ahLst/>
            <a:cxnLst/>
            <a:rect l="l" t="t" r="r" b="b"/>
            <a:pathLst>
              <a:path w="2119113" h="916571">
                <a:moveTo>
                  <a:pt x="0" y="0"/>
                </a:moveTo>
                <a:lnTo>
                  <a:pt x="2119113" y="0"/>
                </a:lnTo>
                <a:lnTo>
                  <a:pt x="2119113" y="916571"/>
                </a:lnTo>
                <a:lnTo>
                  <a:pt x="0" y="9165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599FD128-780E-B3F6-A371-54EDAAF88F68}"/>
              </a:ext>
            </a:extLst>
          </p:cNvPr>
          <p:cNvSpPr/>
          <p:nvPr/>
        </p:nvSpPr>
        <p:spPr>
          <a:xfrm>
            <a:off x="8800607" y="163701"/>
            <a:ext cx="1722815" cy="916571"/>
          </a:xfrm>
          <a:custGeom>
            <a:avLst/>
            <a:gdLst/>
            <a:ahLst/>
            <a:cxnLst/>
            <a:rect l="l" t="t" r="r" b="b"/>
            <a:pathLst>
              <a:path w="1722815" h="916571">
                <a:moveTo>
                  <a:pt x="0" y="0"/>
                </a:moveTo>
                <a:lnTo>
                  <a:pt x="1722814" y="0"/>
                </a:lnTo>
                <a:lnTo>
                  <a:pt x="1722814" y="916571"/>
                </a:lnTo>
                <a:lnTo>
                  <a:pt x="0" y="9165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B4C4D1F6-C472-0F53-5725-1FB0232A8B6C}"/>
              </a:ext>
            </a:extLst>
          </p:cNvPr>
          <p:cNvSpPr/>
          <p:nvPr/>
        </p:nvSpPr>
        <p:spPr>
          <a:xfrm>
            <a:off x="3727697" y="6681969"/>
            <a:ext cx="1499732" cy="667913"/>
          </a:xfrm>
          <a:custGeom>
            <a:avLst/>
            <a:gdLst/>
            <a:ahLst/>
            <a:cxnLst/>
            <a:rect l="l" t="t" r="r" b="b"/>
            <a:pathLst>
              <a:path w="1499732" h="667913">
                <a:moveTo>
                  <a:pt x="0" y="0"/>
                </a:moveTo>
                <a:lnTo>
                  <a:pt x="1499732" y="0"/>
                </a:lnTo>
                <a:lnTo>
                  <a:pt x="1499732" y="667913"/>
                </a:lnTo>
                <a:lnTo>
                  <a:pt x="0" y="6679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4575D28-F8F5-D4DC-8083-343B9A16E9C7}"/>
              </a:ext>
            </a:extLst>
          </p:cNvPr>
          <p:cNvSpPr/>
          <p:nvPr/>
        </p:nvSpPr>
        <p:spPr>
          <a:xfrm>
            <a:off x="6166843" y="6782965"/>
            <a:ext cx="1894516" cy="467314"/>
          </a:xfrm>
          <a:custGeom>
            <a:avLst/>
            <a:gdLst/>
            <a:ahLst/>
            <a:cxnLst/>
            <a:rect l="l" t="t" r="r" b="b"/>
            <a:pathLst>
              <a:path w="1894516" h="467314">
                <a:moveTo>
                  <a:pt x="0" y="0"/>
                </a:moveTo>
                <a:lnTo>
                  <a:pt x="1894516" y="0"/>
                </a:lnTo>
                <a:lnTo>
                  <a:pt x="1894516" y="467314"/>
                </a:lnTo>
                <a:lnTo>
                  <a:pt x="0" y="4673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127EAE20-A4F0-A94F-0526-9A1905DAC044}"/>
              </a:ext>
            </a:extLst>
          </p:cNvPr>
          <p:cNvSpPr txBox="1"/>
          <p:nvPr/>
        </p:nvSpPr>
        <p:spPr>
          <a:xfrm>
            <a:off x="5141362" y="6323629"/>
            <a:ext cx="1326256" cy="178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42"/>
              </a:lnSpc>
            </a:pPr>
            <a:r>
              <a:rPr lang="en-US" sz="1212" b="1">
                <a:solidFill>
                  <a:srgbClr val="CC0000"/>
                </a:solidFill>
                <a:latin typeface="Serithai Bold"/>
                <a:ea typeface="Serithai Bold"/>
                <a:cs typeface="Serithai Bold"/>
                <a:sym typeface="Serithai Bold"/>
              </a:rPr>
              <a:t>Con il contributo di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D7E0D866-C341-5E73-8398-AC693DF72BC5}"/>
              </a:ext>
            </a:extLst>
          </p:cNvPr>
          <p:cNvSpPr txBox="1"/>
          <p:nvPr/>
        </p:nvSpPr>
        <p:spPr>
          <a:xfrm>
            <a:off x="1694763" y="6691494"/>
            <a:ext cx="1619718" cy="615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0"/>
              </a:lnSpc>
            </a:pPr>
            <a:r>
              <a:rPr lang="en-US" sz="1067" b="1">
                <a:solidFill>
                  <a:srgbClr val="E8E8DB"/>
                </a:solidFill>
                <a:latin typeface="Serithai Heavy"/>
                <a:ea typeface="Serithai Heavy"/>
                <a:cs typeface="Serithai Heavy"/>
                <a:sym typeface="Serithai Heavy"/>
              </a:rPr>
              <a:t>LA PARTECIPAZIONE AL WEBINAR È GRATUITA, MA È NECESSARIO REGISTRARSI QUI 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24E7D136-A398-4828-DC47-B42A04BEC9C2}"/>
              </a:ext>
            </a:extLst>
          </p:cNvPr>
          <p:cNvSpPr txBox="1"/>
          <p:nvPr/>
        </p:nvSpPr>
        <p:spPr>
          <a:xfrm rot="-5400000">
            <a:off x="-1719022" y="3315742"/>
            <a:ext cx="5084843" cy="1312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64"/>
              </a:lnSpc>
            </a:pPr>
            <a:r>
              <a:rPr lang="en-US" sz="8625">
                <a:solidFill>
                  <a:srgbClr val="CC0000"/>
                </a:solidFill>
                <a:latin typeface="Extenda Variable"/>
                <a:ea typeface="Extenda Variable"/>
                <a:cs typeface="Extenda Variable"/>
                <a:sym typeface="Extenda Variable"/>
              </a:rPr>
              <a:t>FIL ROUGE 2026</a:t>
            </a:r>
          </a:p>
        </p:txBody>
      </p:sp>
      <p:sp>
        <p:nvSpPr>
          <p:cNvPr id="4" name="Text Placeholder 23">
            <a:extLst>
              <a:ext uri="{FF2B5EF4-FFF2-40B4-BE49-F238E27FC236}">
                <a16:creationId xmlns:a16="http://schemas.microsoft.com/office/drawing/2014/main" id="{D0207DB0-1904-9957-092D-9DA60CF71167}"/>
              </a:ext>
            </a:extLst>
          </p:cNvPr>
          <p:cNvSpPr txBox="1">
            <a:spLocks/>
          </p:cNvSpPr>
          <p:nvPr/>
        </p:nvSpPr>
        <p:spPr>
          <a:xfrm>
            <a:off x="1543017" y="1315875"/>
            <a:ext cx="8512067" cy="4827997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91440" bIns="4572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lang="en-GB" sz="1100" b="0" kern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lang="en-GB" sz="1400" b="0" kern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30EA03"/>
              </a:buClr>
              <a:buSzTx/>
              <a:buFont typeface="System Font Regular"/>
              <a:buNone/>
              <a:tabLst/>
              <a:defRPr lang="en-GB" sz="1600" kern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0EA03"/>
              </a:buClr>
              <a:buSzTx/>
              <a:buFont typeface="Apple Symbols" panose="02000000000000000000" pitchFamily="2" charset="-79"/>
              <a:buChar char="⎻"/>
              <a:tabLst/>
              <a:defRPr lang="en-GB" sz="1100" b="0" kern="12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432000" marR="0" indent="-2520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0EA03"/>
              </a:buClr>
              <a:buSzTx/>
              <a:buFont typeface=".Lucida Grande UI Regular"/>
              <a:buChar char="►"/>
              <a:tabLst/>
              <a:defRPr lang="en-US" sz="1100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5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3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</a:rPr>
              <a:t>CONTENT OF THE PRESENTATION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2800" dirty="0">
              <a:solidFill>
                <a:srgbClr val="000000"/>
              </a:solidFill>
              <a:latin typeface="+mn-lt"/>
            </a:endParaRPr>
          </a:p>
          <a:p>
            <a:pPr marL="457200" marR="0" lvl="0" indent="-4572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>
                <a:solidFill>
                  <a:srgbClr val="000000"/>
                </a:solidFill>
                <a:latin typeface="+mn-lt"/>
              </a:rPr>
              <a:t>Company presentation</a:t>
            </a:r>
          </a:p>
          <a:p>
            <a:pPr marL="457200" marR="0" lvl="0" indent="-4572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>
                <a:solidFill>
                  <a:srgbClr val="000000"/>
                </a:solidFill>
                <a:latin typeface="+mn-lt"/>
              </a:rPr>
              <a:t>Introduction</a:t>
            </a:r>
          </a:p>
          <a:p>
            <a:pPr marL="457200" marR="0" lvl="0" indent="-4572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>
                <a:solidFill>
                  <a:srgbClr val="000000"/>
                </a:solidFill>
                <a:latin typeface="+mn-lt"/>
              </a:rPr>
              <a:t>Application to steelmaking: HYDRA project</a:t>
            </a:r>
          </a:p>
          <a:p>
            <a:pPr marL="457200" marR="0" lvl="0" indent="-4572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>
                <a:solidFill>
                  <a:srgbClr val="000000"/>
                </a:solidFill>
                <a:latin typeface="+mn-lt"/>
              </a:rPr>
              <a:t>Conclusions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C0D94DB0-6FC1-D1E0-D39C-C2A0C41B35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884" y="310833"/>
            <a:ext cx="1008000" cy="77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699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C446F-A60A-787E-CBF4-6297626A9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1592C44-755F-A4D7-636F-12C27CFD8AC8}"/>
              </a:ext>
            </a:extLst>
          </p:cNvPr>
          <p:cNvSpPr/>
          <p:nvPr/>
        </p:nvSpPr>
        <p:spPr>
          <a:xfrm>
            <a:off x="5026934" y="-104173"/>
            <a:ext cx="2279817" cy="8036220"/>
          </a:xfrm>
          <a:custGeom>
            <a:avLst/>
            <a:gdLst/>
            <a:ahLst/>
            <a:cxnLst/>
            <a:rect l="l" t="t" r="r" b="b"/>
            <a:pathLst>
              <a:path w="2279817" h="8036220">
                <a:moveTo>
                  <a:pt x="0" y="0"/>
                </a:moveTo>
                <a:lnTo>
                  <a:pt x="2279817" y="0"/>
                </a:lnTo>
                <a:lnTo>
                  <a:pt x="2279817" y="8036220"/>
                </a:lnTo>
                <a:lnTo>
                  <a:pt x="0" y="80362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it-IT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0FC7489-7D7F-BBBA-9165-E4256DD50924}"/>
              </a:ext>
            </a:extLst>
          </p:cNvPr>
          <p:cNvSpPr/>
          <p:nvPr/>
        </p:nvSpPr>
        <p:spPr>
          <a:xfrm>
            <a:off x="160276" y="163701"/>
            <a:ext cx="2119113" cy="916571"/>
          </a:xfrm>
          <a:custGeom>
            <a:avLst/>
            <a:gdLst/>
            <a:ahLst/>
            <a:cxnLst/>
            <a:rect l="l" t="t" r="r" b="b"/>
            <a:pathLst>
              <a:path w="2119113" h="916571">
                <a:moveTo>
                  <a:pt x="0" y="0"/>
                </a:moveTo>
                <a:lnTo>
                  <a:pt x="2119113" y="0"/>
                </a:lnTo>
                <a:lnTo>
                  <a:pt x="2119113" y="916571"/>
                </a:lnTo>
                <a:lnTo>
                  <a:pt x="0" y="9165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A1F115D5-BCE3-2D76-3E2C-647538E7BB93}"/>
              </a:ext>
            </a:extLst>
          </p:cNvPr>
          <p:cNvSpPr/>
          <p:nvPr/>
        </p:nvSpPr>
        <p:spPr>
          <a:xfrm>
            <a:off x="8800607" y="163701"/>
            <a:ext cx="1722815" cy="916571"/>
          </a:xfrm>
          <a:custGeom>
            <a:avLst/>
            <a:gdLst/>
            <a:ahLst/>
            <a:cxnLst/>
            <a:rect l="l" t="t" r="r" b="b"/>
            <a:pathLst>
              <a:path w="1722815" h="916571">
                <a:moveTo>
                  <a:pt x="0" y="0"/>
                </a:moveTo>
                <a:lnTo>
                  <a:pt x="1722814" y="0"/>
                </a:lnTo>
                <a:lnTo>
                  <a:pt x="1722814" y="916571"/>
                </a:lnTo>
                <a:lnTo>
                  <a:pt x="0" y="9165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79C17E7E-2318-146C-7333-8E546DCC9949}"/>
              </a:ext>
            </a:extLst>
          </p:cNvPr>
          <p:cNvSpPr/>
          <p:nvPr/>
        </p:nvSpPr>
        <p:spPr>
          <a:xfrm>
            <a:off x="3727697" y="6681969"/>
            <a:ext cx="1499732" cy="667913"/>
          </a:xfrm>
          <a:custGeom>
            <a:avLst/>
            <a:gdLst/>
            <a:ahLst/>
            <a:cxnLst/>
            <a:rect l="l" t="t" r="r" b="b"/>
            <a:pathLst>
              <a:path w="1499732" h="667913">
                <a:moveTo>
                  <a:pt x="0" y="0"/>
                </a:moveTo>
                <a:lnTo>
                  <a:pt x="1499732" y="0"/>
                </a:lnTo>
                <a:lnTo>
                  <a:pt x="1499732" y="667913"/>
                </a:lnTo>
                <a:lnTo>
                  <a:pt x="0" y="6679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AC5DEA49-D370-7BC3-D3D7-E15811084D5E}"/>
              </a:ext>
            </a:extLst>
          </p:cNvPr>
          <p:cNvSpPr/>
          <p:nvPr/>
        </p:nvSpPr>
        <p:spPr>
          <a:xfrm>
            <a:off x="6166843" y="6782965"/>
            <a:ext cx="1894516" cy="467314"/>
          </a:xfrm>
          <a:custGeom>
            <a:avLst/>
            <a:gdLst/>
            <a:ahLst/>
            <a:cxnLst/>
            <a:rect l="l" t="t" r="r" b="b"/>
            <a:pathLst>
              <a:path w="1894516" h="467314">
                <a:moveTo>
                  <a:pt x="0" y="0"/>
                </a:moveTo>
                <a:lnTo>
                  <a:pt x="1894516" y="0"/>
                </a:lnTo>
                <a:lnTo>
                  <a:pt x="1894516" y="467314"/>
                </a:lnTo>
                <a:lnTo>
                  <a:pt x="0" y="4673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B2F1155B-25BC-78A4-668C-F56607488371}"/>
              </a:ext>
            </a:extLst>
          </p:cNvPr>
          <p:cNvSpPr txBox="1"/>
          <p:nvPr/>
        </p:nvSpPr>
        <p:spPr>
          <a:xfrm>
            <a:off x="5141362" y="6323629"/>
            <a:ext cx="1326256" cy="178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42"/>
              </a:lnSpc>
            </a:pPr>
            <a:r>
              <a:rPr lang="en-US" sz="1212" b="1">
                <a:solidFill>
                  <a:srgbClr val="CC0000"/>
                </a:solidFill>
                <a:latin typeface="Serithai Bold"/>
                <a:ea typeface="Serithai Bold"/>
                <a:cs typeface="Serithai Bold"/>
                <a:sym typeface="Serithai Bold"/>
              </a:rPr>
              <a:t>Con il contributo di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ECD44F3B-9475-EF9E-0924-B1AC7201AFAC}"/>
              </a:ext>
            </a:extLst>
          </p:cNvPr>
          <p:cNvSpPr txBox="1"/>
          <p:nvPr/>
        </p:nvSpPr>
        <p:spPr>
          <a:xfrm>
            <a:off x="1694763" y="6691494"/>
            <a:ext cx="1619718" cy="615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0"/>
              </a:lnSpc>
            </a:pPr>
            <a:r>
              <a:rPr lang="en-US" sz="1067" b="1">
                <a:solidFill>
                  <a:srgbClr val="E8E8DB"/>
                </a:solidFill>
                <a:latin typeface="Serithai Heavy"/>
                <a:ea typeface="Serithai Heavy"/>
                <a:cs typeface="Serithai Heavy"/>
                <a:sym typeface="Serithai Heavy"/>
              </a:rPr>
              <a:t>LA PARTECIPAZIONE AL WEBINAR È GRATUITA, MA È NECESSARIO REGISTRARSI QUI 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4BAFB7CC-4902-CF5C-822D-7AE34494E961}"/>
              </a:ext>
            </a:extLst>
          </p:cNvPr>
          <p:cNvSpPr txBox="1"/>
          <p:nvPr/>
        </p:nvSpPr>
        <p:spPr>
          <a:xfrm rot="-5400000">
            <a:off x="-1719022" y="3315742"/>
            <a:ext cx="5084843" cy="1312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64"/>
              </a:lnSpc>
            </a:pPr>
            <a:r>
              <a:rPr lang="en-US" sz="8625">
                <a:solidFill>
                  <a:srgbClr val="CC0000"/>
                </a:solidFill>
                <a:latin typeface="Extenda Variable"/>
                <a:ea typeface="Extenda Variable"/>
                <a:cs typeface="Extenda Variable"/>
                <a:sym typeface="Extenda Variable"/>
              </a:rPr>
              <a:t>FIL ROUGE 2026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074048C-D020-E155-E9EF-9907B1003C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700" y="172827"/>
            <a:ext cx="1320404" cy="1014623"/>
          </a:xfrm>
          <a:prstGeom prst="rect">
            <a:avLst/>
          </a:prstGeom>
        </p:spPr>
      </p:pic>
      <p:pic>
        <p:nvPicPr>
          <p:cNvPr id="5" name="Picture 4" descr="A person wearing a helmet and a white helmet with blue text&#10;&#10;AI-generated content may be incorrect.">
            <a:extLst>
              <a:ext uri="{FF2B5EF4-FFF2-40B4-BE49-F238E27FC236}">
                <a16:creationId xmlns:a16="http://schemas.microsoft.com/office/drawing/2014/main" id="{904D25D2-B0CF-4FEC-6194-EBC5DA493C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29710" y="1065455"/>
            <a:ext cx="9711379" cy="5767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433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E9D67-F87A-54D4-2ABD-C7CEEB811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052996C-31E0-6C20-E9F5-A88CD512D3EE}"/>
              </a:ext>
            </a:extLst>
          </p:cNvPr>
          <p:cNvSpPr/>
          <p:nvPr/>
        </p:nvSpPr>
        <p:spPr>
          <a:xfrm>
            <a:off x="5026934" y="-104173"/>
            <a:ext cx="2279817" cy="8036220"/>
          </a:xfrm>
          <a:custGeom>
            <a:avLst/>
            <a:gdLst/>
            <a:ahLst/>
            <a:cxnLst/>
            <a:rect l="l" t="t" r="r" b="b"/>
            <a:pathLst>
              <a:path w="2279817" h="8036220">
                <a:moveTo>
                  <a:pt x="0" y="0"/>
                </a:moveTo>
                <a:lnTo>
                  <a:pt x="2279817" y="0"/>
                </a:lnTo>
                <a:lnTo>
                  <a:pt x="2279817" y="8036220"/>
                </a:lnTo>
                <a:lnTo>
                  <a:pt x="0" y="80362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it-IT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A1A659E2-07A3-19DD-4C78-76916E83D497}"/>
              </a:ext>
            </a:extLst>
          </p:cNvPr>
          <p:cNvSpPr/>
          <p:nvPr/>
        </p:nvSpPr>
        <p:spPr>
          <a:xfrm>
            <a:off x="160276" y="163701"/>
            <a:ext cx="2119113" cy="916571"/>
          </a:xfrm>
          <a:custGeom>
            <a:avLst/>
            <a:gdLst/>
            <a:ahLst/>
            <a:cxnLst/>
            <a:rect l="l" t="t" r="r" b="b"/>
            <a:pathLst>
              <a:path w="2119113" h="916571">
                <a:moveTo>
                  <a:pt x="0" y="0"/>
                </a:moveTo>
                <a:lnTo>
                  <a:pt x="2119113" y="0"/>
                </a:lnTo>
                <a:lnTo>
                  <a:pt x="2119113" y="916571"/>
                </a:lnTo>
                <a:lnTo>
                  <a:pt x="0" y="9165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106CBF35-2002-8A44-E80F-1FCA96594B74}"/>
              </a:ext>
            </a:extLst>
          </p:cNvPr>
          <p:cNvSpPr/>
          <p:nvPr/>
        </p:nvSpPr>
        <p:spPr>
          <a:xfrm>
            <a:off x="8800607" y="163701"/>
            <a:ext cx="1722815" cy="916571"/>
          </a:xfrm>
          <a:custGeom>
            <a:avLst/>
            <a:gdLst/>
            <a:ahLst/>
            <a:cxnLst/>
            <a:rect l="l" t="t" r="r" b="b"/>
            <a:pathLst>
              <a:path w="1722815" h="916571">
                <a:moveTo>
                  <a:pt x="0" y="0"/>
                </a:moveTo>
                <a:lnTo>
                  <a:pt x="1722814" y="0"/>
                </a:lnTo>
                <a:lnTo>
                  <a:pt x="1722814" y="916571"/>
                </a:lnTo>
                <a:lnTo>
                  <a:pt x="0" y="9165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0D18C02E-B302-6CA3-C605-7C0CEAC0D112}"/>
              </a:ext>
            </a:extLst>
          </p:cNvPr>
          <p:cNvSpPr/>
          <p:nvPr/>
        </p:nvSpPr>
        <p:spPr>
          <a:xfrm>
            <a:off x="3727697" y="6681969"/>
            <a:ext cx="1499732" cy="667913"/>
          </a:xfrm>
          <a:custGeom>
            <a:avLst/>
            <a:gdLst/>
            <a:ahLst/>
            <a:cxnLst/>
            <a:rect l="l" t="t" r="r" b="b"/>
            <a:pathLst>
              <a:path w="1499732" h="667913">
                <a:moveTo>
                  <a:pt x="0" y="0"/>
                </a:moveTo>
                <a:lnTo>
                  <a:pt x="1499732" y="0"/>
                </a:lnTo>
                <a:lnTo>
                  <a:pt x="1499732" y="667913"/>
                </a:lnTo>
                <a:lnTo>
                  <a:pt x="0" y="6679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DC5D5DB7-4093-2FE4-C679-2D31A9831060}"/>
              </a:ext>
            </a:extLst>
          </p:cNvPr>
          <p:cNvSpPr/>
          <p:nvPr/>
        </p:nvSpPr>
        <p:spPr>
          <a:xfrm>
            <a:off x="6166843" y="6782965"/>
            <a:ext cx="1894516" cy="467314"/>
          </a:xfrm>
          <a:custGeom>
            <a:avLst/>
            <a:gdLst/>
            <a:ahLst/>
            <a:cxnLst/>
            <a:rect l="l" t="t" r="r" b="b"/>
            <a:pathLst>
              <a:path w="1894516" h="467314">
                <a:moveTo>
                  <a:pt x="0" y="0"/>
                </a:moveTo>
                <a:lnTo>
                  <a:pt x="1894516" y="0"/>
                </a:lnTo>
                <a:lnTo>
                  <a:pt x="1894516" y="467314"/>
                </a:lnTo>
                <a:lnTo>
                  <a:pt x="0" y="4673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2CDFAE59-616E-971C-151F-DD8E06C39085}"/>
              </a:ext>
            </a:extLst>
          </p:cNvPr>
          <p:cNvSpPr txBox="1"/>
          <p:nvPr/>
        </p:nvSpPr>
        <p:spPr>
          <a:xfrm>
            <a:off x="5141362" y="6323629"/>
            <a:ext cx="1326256" cy="178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42"/>
              </a:lnSpc>
            </a:pPr>
            <a:r>
              <a:rPr lang="en-US" sz="1212" b="1">
                <a:solidFill>
                  <a:srgbClr val="CC0000"/>
                </a:solidFill>
                <a:latin typeface="Serithai Bold"/>
                <a:ea typeface="Serithai Bold"/>
                <a:cs typeface="Serithai Bold"/>
                <a:sym typeface="Serithai Bold"/>
              </a:rPr>
              <a:t>Con il contributo di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2E35DB15-67EF-EECD-F9A7-DE0848EB741E}"/>
              </a:ext>
            </a:extLst>
          </p:cNvPr>
          <p:cNvSpPr txBox="1"/>
          <p:nvPr/>
        </p:nvSpPr>
        <p:spPr>
          <a:xfrm>
            <a:off x="1694763" y="6691494"/>
            <a:ext cx="1619718" cy="615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0"/>
              </a:lnSpc>
            </a:pPr>
            <a:r>
              <a:rPr lang="en-US" sz="1067" b="1">
                <a:solidFill>
                  <a:srgbClr val="E8E8DB"/>
                </a:solidFill>
                <a:latin typeface="Serithai Heavy"/>
                <a:ea typeface="Serithai Heavy"/>
                <a:cs typeface="Serithai Heavy"/>
                <a:sym typeface="Serithai Heavy"/>
              </a:rPr>
              <a:t>LA PARTECIPAZIONE AL WEBINAR È GRATUITA, MA È NECESSARIO REGISTRARSI QUI 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4897834A-D409-F854-30AE-A1870CC65004}"/>
              </a:ext>
            </a:extLst>
          </p:cNvPr>
          <p:cNvSpPr txBox="1"/>
          <p:nvPr/>
        </p:nvSpPr>
        <p:spPr>
          <a:xfrm rot="-5400000">
            <a:off x="-1719022" y="3315742"/>
            <a:ext cx="5084843" cy="1312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64"/>
              </a:lnSpc>
            </a:pPr>
            <a:r>
              <a:rPr lang="en-US" sz="8625">
                <a:solidFill>
                  <a:srgbClr val="CC0000"/>
                </a:solidFill>
                <a:latin typeface="Extenda Variable"/>
                <a:ea typeface="Extenda Variable"/>
                <a:cs typeface="Extenda Variable"/>
                <a:sym typeface="Extenda Variable"/>
              </a:rPr>
              <a:t>FIL ROUGE 2026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2179120-0F2D-369B-D2E0-5E03E08185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700" y="172827"/>
            <a:ext cx="1320404" cy="1014623"/>
          </a:xfrm>
          <a:prstGeom prst="rect">
            <a:avLst/>
          </a:prstGeom>
        </p:spPr>
      </p:pic>
      <p:pic>
        <p:nvPicPr>
          <p:cNvPr id="13" name="Picture 1" descr="A group of people standing near a large metal container&#10;&#10;AI-generated content may be incorrect.">
            <a:extLst>
              <a:ext uri="{FF2B5EF4-FFF2-40B4-BE49-F238E27FC236}">
                <a16:creationId xmlns:a16="http://schemas.microsoft.com/office/drawing/2014/main" id="{BCC5BED6-BA8C-C63B-89D8-091EA05F53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0276" y="1158387"/>
            <a:ext cx="9915171" cy="5537022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03954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5CBEA-1EF6-1385-902D-2BF1CE8C8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15F033C-D81E-49B3-3C98-5E5AFB3166F5}"/>
              </a:ext>
            </a:extLst>
          </p:cNvPr>
          <p:cNvSpPr/>
          <p:nvPr/>
        </p:nvSpPr>
        <p:spPr>
          <a:xfrm>
            <a:off x="5026934" y="-104173"/>
            <a:ext cx="2279817" cy="8036220"/>
          </a:xfrm>
          <a:custGeom>
            <a:avLst/>
            <a:gdLst/>
            <a:ahLst/>
            <a:cxnLst/>
            <a:rect l="l" t="t" r="r" b="b"/>
            <a:pathLst>
              <a:path w="2279817" h="8036220">
                <a:moveTo>
                  <a:pt x="0" y="0"/>
                </a:moveTo>
                <a:lnTo>
                  <a:pt x="2279817" y="0"/>
                </a:lnTo>
                <a:lnTo>
                  <a:pt x="2279817" y="8036220"/>
                </a:lnTo>
                <a:lnTo>
                  <a:pt x="0" y="80362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it-IT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E36143E8-C648-14CD-A445-8762D71FBBD5}"/>
              </a:ext>
            </a:extLst>
          </p:cNvPr>
          <p:cNvSpPr/>
          <p:nvPr/>
        </p:nvSpPr>
        <p:spPr>
          <a:xfrm>
            <a:off x="160276" y="163701"/>
            <a:ext cx="2119113" cy="916571"/>
          </a:xfrm>
          <a:custGeom>
            <a:avLst/>
            <a:gdLst/>
            <a:ahLst/>
            <a:cxnLst/>
            <a:rect l="l" t="t" r="r" b="b"/>
            <a:pathLst>
              <a:path w="2119113" h="916571">
                <a:moveTo>
                  <a:pt x="0" y="0"/>
                </a:moveTo>
                <a:lnTo>
                  <a:pt x="2119113" y="0"/>
                </a:lnTo>
                <a:lnTo>
                  <a:pt x="2119113" y="916571"/>
                </a:lnTo>
                <a:lnTo>
                  <a:pt x="0" y="9165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72330910-8F58-0391-11BB-27DE50E435AF}"/>
              </a:ext>
            </a:extLst>
          </p:cNvPr>
          <p:cNvSpPr/>
          <p:nvPr/>
        </p:nvSpPr>
        <p:spPr>
          <a:xfrm>
            <a:off x="8800607" y="163701"/>
            <a:ext cx="1722815" cy="916571"/>
          </a:xfrm>
          <a:custGeom>
            <a:avLst/>
            <a:gdLst/>
            <a:ahLst/>
            <a:cxnLst/>
            <a:rect l="l" t="t" r="r" b="b"/>
            <a:pathLst>
              <a:path w="1722815" h="916571">
                <a:moveTo>
                  <a:pt x="0" y="0"/>
                </a:moveTo>
                <a:lnTo>
                  <a:pt x="1722814" y="0"/>
                </a:lnTo>
                <a:lnTo>
                  <a:pt x="1722814" y="916571"/>
                </a:lnTo>
                <a:lnTo>
                  <a:pt x="0" y="9165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67966612-BB4B-7A02-CECE-0B1EDB9E47AD}"/>
              </a:ext>
            </a:extLst>
          </p:cNvPr>
          <p:cNvSpPr/>
          <p:nvPr/>
        </p:nvSpPr>
        <p:spPr>
          <a:xfrm>
            <a:off x="3727697" y="6681969"/>
            <a:ext cx="1499732" cy="667913"/>
          </a:xfrm>
          <a:custGeom>
            <a:avLst/>
            <a:gdLst/>
            <a:ahLst/>
            <a:cxnLst/>
            <a:rect l="l" t="t" r="r" b="b"/>
            <a:pathLst>
              <a:path w="1499732" h="667913">
                <a:moveTo>
                  <a:pt x="0" y="0"/>
                </a:moveTo>
                <a:lnTo>
                  <a:pt x="1499732" y="0"/>
                </a:lnTo>
                <a:lnTo>
                  <a:pt x="1499732" y="667913"/>
                </a:lnTo>
                <a:lnTo>
                  <a:pt x="0" y="6679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12ED5B1-6D35-0A97-706A-14740B54FBB6}"/>
              </a:ext>
            </a:extLst>
          </p:cNvPr>
          <p:cNvSpPr/>
          <p:nvPr/>
        </p:nvSpPr>
        <p:spPr>
          <a:xfrm>
            <a:off x="6166843" y="6782965"/>
            <a:ext cx="1894516" cy="467314"/>
          </a:xfrm>
          <a:custGeom>
            <a:avLst/>
            <a:gdLst/>
            <a:ahLst/>
            <a:cxnLst/>
            <a:rect l="l" t="t" r="r" b="b"/>
            <a:pathLst>
              <a:path w="1894516" h="467314">
                <a:moveTo>
                  <a:pt x="0" y="0"/>
                </a:moveTo>
                <a:lnTo>
                  <a:pt x="1894516" y="0"/>
                </a:lnTo>
                <a:lnTo>
                  <a:pt x="1894516" y="467314"/>
                </a:lnTo>
                <a:lnTo>
                  <a:pt x="0" y="4673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299069FE-79A1-C544-141E-67096724F1AF}"/>
              </a:ext>
            </a:extLst>
          </p:cNvPr>
          <p:cNvSpPr txBox="1"/>
          <p:nvPr/>
        </p:nvSpPr>
        <p:spPr>
          <a:xfrm>
            <a:off x="5141362" y="6323629"/>
            <a:ext cx="1326256" cy="178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42"/>
              </a:lnSpc>
            </a:pPr>
            <a:r>
              <a:rPr lang="en-US" sz="1212" b="1">
                <a:solidFill>
                  <a:srgbClr val="CC0000"/>
                </a:solidFill>
                <a:latin typeface="Serithai Bold"/>
                <a:ea typeface="Serithai Bold"/>
                <a:cs typeface="Serithai Bold"/>
                <a:sym typeface="Serithai Bold"/>
              </a:rPr>
              <a:t>Con il contributo di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0938A9E8-E9CD-DE92-A6E1-E09C67FC2462}"/>
              </a:ext>
            </a:extLst>
          </p:cNvPr>
          <p:cNvSpPr txBox="1"/>
          <p:nvPr/>
        </p:nvSpPr>
        <p:spPr>
          <a:xfrm>
            <a:off x="1694763" y="6691494"/>
            <a:ext cx="1619718" cy="615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0"/>
              </a:lnSpc>
            </a:pPr>
            <a:r>
              <a:rPr lang="en-US" sz="1067" b="1">
                <a:solidFill>
                  <a:srgbClr val="E8E8DB"/>
                </a:solidFill>
                <a:latin typeface="Serithai Heavy"/>
                <a:ea typeface="Serithai Heavy"/>
                <a:cs typeface="Serithai Heavy"/>
                <a:sym typeface="Serithai Heavy"/>
              </a:rPr>
              <a:t>LA PARTECIPAZIONE AL WEBINAR È GRATUITA, MA È NECESSARIO REGISTRARSI QUI 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446FFB07-C739-516B-2D9A-F2DB76DD0E58}"/>
              </a:ext>
            </a:extLst>
          </p:cNvPr>
          <p:cNvSpPr txBox="1"/>
          <p:nvPr/>
        </p:nvSpPr>
        <p:spPr>
          <a:xfrm rot="-5400000">
            <a:off x="-1719022" y="3315742"/>
            <a:ext cx="5084843" cy="1312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64"/>
              </a:lnSpc>
            </a:pPr>
            <a:r>
              <a:rPr lang="en-US" sz="8625">
                <a:solidFill>
                  <a:srgbClr val="CC0000"/>
                </a:solidFill>
                <a:latin typeface="Extenda Variable"/>
                <a:ea typeface="Extenda Variable"/>
                <a:cs typeface="Extenda Variable"/>
                <a:sym typeface="Extenda Variable"/>
              </a:rPr>
              <a:t>FIL ROUGE 2026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7A651E8-3E9F-5C47-DB51-D9FE148E21E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700" y="172827"/>
            <a:ext cx="1320404" cy="1014623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D07F6AB2-3263-9202-8A81-1452FDB3EC54}"/>
              </a:ext>
            </a:extLst>
          </p:cNvPr>
          <p:cNvSpPr txBox="1"/>
          <p:nvPr/>
        </p:nvSpPr>
        <p:spPr>
          <a:xfrm>
            <a:off x="1236839" y="1381039"/>
            <a:ext cx="8219722" cy="526297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2400" dirty="0">
                <a:cs typeface="Arial"/>
              </a:rPr>
              <a:t>The Hard-to-Abate sector emits about 10,000 million tons of CO</a:t>
            </a:r>
            <a:r>
              <a:rPr lang="en-US" sz="2400" baseline="-25000" dirty="0">
                <a:cs typeface="Arial"/>
              </a:rPr>
              <a:t>2</a:t>
            </a:r>
            <a:r>
              <a:rPr lang="en-US" sz="2400" dirty="0">
                <a:cs typeface="Arial"/>
              </a:rPr>
              <a:t> equivalent per year globally, (51Mt in Italy), about 25% of total emission
Net Zero </a:t>
            </a:r>
            <a:r>
              <a:rPr lang="en-US" sz="2400" dirty="0" err="1">
                <a:cs typeface="Arial"/>
              </a:rPr>
              <a:t>decarbonisation</a:t>
            </a:r>
            <a:r>
              <a:rPr lang="en-US" sz="2400" dirty="0">
                <a:cs typeface="Arial"/>
              </a:rPr>
              <a:t> targets can’t be achieved without hard-to-abate sectors transformation 
Decarbonization strategies include electrification, alternative fuels, CO</a:t>
            </a:r>
            <a:r>
              <a:rPr lang="en-US" sz="2400" baseline="-25000" dirty="0">
                <a:cs typeface="Arial"/>
              </a:rPr>
              <a:t>2</a:t>
            </a:r>
            <a:r>
              <a:rPr lang="en-US" sz="2400" dirty="0">
                <a:cs typeface="Arial"/>
              </a:rPr>
              <a:t> capture and storage, and improved energy efficiency
The development and use of cutting-edge technologies is an unavoidable step
</a:t>
            </a:r>
            <a:r>
              <a:rPr lang="en-US" sz="2400" b="1" dirty="0">
                <a:cs typeface="Arial"/>
              </a:rPr>
              <a:t>Steel is the world's largest emitter (28% of hard-to-abate producers)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2400" b="1" dirty="0">
                <a:cs typeface="Arial"/>
              </a:rPr>
              <a:t>Steel decarbonization strongly rely on green (or low CO</a:t>
            </a:r>
            <a:r>
              <a:rPr lang="en-US" sz="2400" b="1" baseline="-25000" dirty="0">
                <a:cs typeface="Arial"/>
              </a:rPr>
              <a:t>2</a:t>
            </a:r>
            <a:r>
              <a:rPr lang="en-US" sz="2400" b="1" dirty="0">
                <a:cs typeface="Arial"/>
              </a:rPr>
              <a:t>) hydrogen utilization</a:t>
            </a:r>
            <a:endParaRPr lang="it-IT" sz="2400" b="1" dirty="0">
              <a:ea typeface="Calibri"/>
              <a:cs typeface="Calibri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99B58F47-12E2-26AD-C07B-89FA6C5490ED}"/>
              </a:ext>
            </a:extLst>
          </p:cNvPr>
          <p:cNvSpPr txBox="1"/>
          <p:nvPr/>
        </p:nvSpPr>
        <p:spPr>
          <a:xfrm>
            <a:off x="3612024" y="391153"/>
            <a:ext cx="2536406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cs typeface="Arial"/>
              </a:rPr>
              <a:t>Introduction</a:t>
            </a:r>
            <a:endParaRPr lang="it-IT" sz="2400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3685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ADB7C-A68F-A5D5-8331-81325AB47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451BC0D-9622-E041-9431-171BAD118448}"/>
              </a:ext>
            </a:extLst>
          </p:cNvPr>
          <p:cNvSpPr/>
          <p:nvPr/>
        </p:nvSpPr>
        <p:spPr>
          <a:xfrm>
            <a:off x="5026934" y="-104173"/>
            <a:ext cx="2279817" cy="8036220"/>
          </a:xfrm>
          <a:custGeom>
            <a:avLst/>
            <a:gdLst/>
            <a:ahLst/>
            <a:cxnLst/>
            <a:rect l="l" t="t" r="r" b="b"/>
            <a:pathLst>
              <a:path w="2279817" h="8036220">
                <a:moveTo>
                  <a:pt x="0" y="0"/>
                </a:moveTo>
                <a:lnTo>
                  <a:pt x="2279817" y="0"/>
                </a:lnTo>
                <a:lnTo>
                  <a:pt x="2279817" y="8036220"/>
                </a:lnTo>
                <a:lnTo>
                  <a:pt x="0" y="80362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it-IT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56932BA1-BBA8-F0A1-D264-B17D35ED6E15}"/>
              </a:ext>
            </a:extLst>
          </p:cNvPr>
          <p:cNvSpPr/>
          <p:nvPr/>
        </p:nvSpPr>
        <p:spPr>
          <a:xfrm>
            <a:off x="160276" y="163701"/>
            <a:ext cx="2119113" cy="916571"/>
          </a:xfrm>
          <a:custGeom>
            <a:avLst/>
            <a:gdLst/>
            <a:ahLst/>
            <a:cxnLst/>
            <a:rect l="l" t="t" r="r" b="b"/>
            <a:pathLst>
              <a:path w="2119113" h="916571">
                <a:moveTo>
                  <a:pt x="0" y="0"/>
                </a:moveTo>
                <a:lnTo>
                  <a:pt x="2119113" y="0"/>
                </a:lnTo>
                <a:lnTo>
                  <a:pt x="2119113" y="916571"/>
                </a:lnTo>
                <a:lnTo>
                  <a:pt x="0" y="9165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A201B7FF-CDC3-74EB-4274-C78B84511AAA}"/>
              </a:ext>
            </a:extLst>
          </p:cNvPr>
          <p:cNvSpPr/>
          <p:nvPr/>
        </p:nvSpPr>
        <p:spPr>
          <a:xfrm>
            <a:off x="8800607" y="163701"/>
            <a:ext cx="1722815" cy="916571"/>
          </a:xfrm>
          <a:custGeom>
            <a:avLst/>
            <a:gdLst/>
            <a:ahLst/>
            <a:cxnLst/>
            <a:rect l="l" t="t" r="r" b="b"/>
            <a:pathLst>
              <a:path w="1722815" h="916571">
                <a:moveTo>
                  <a:pt x="0" y="0"/>
                </a:moveTo>
                <a:lnTo>
                  <a:pt x="1722814" y="0"/>
                </a:lnTo>
                <a:lnTo>
                  <a:pt x="1722814" y="916571"/>
                </a:lnTo>
                <a:lnTo>
                  <a:pt x="0" y="9165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4B1C858-8C2D-91AC-47F9-BEC19BA9ED6B}"/>
              </a:ext>
            </a:extLst>
          </p:cNvPr>
          <p:cNvSpPr/>
          <p:nvPr/>
        </p:nvSpPr>
        <p:spPr>
          <a:xfrm>
            <a:off x="3727697" y="6681969"/>
            <a:ext cx="1499732" cy="667913"/>
          </a:xfrm>
          <a:custGeom>
            <a:avLst/>
            <a:gdLst/>
            <a:ahLst/>
            <a:cxnLst/>
            <a:rect l="l" t="t" r="r" b="b"/>
            <a:pathLst>
              <a:path w="1499732" h="667913">
                <a:moveTo>
                  <a:pt x="0" y="0"/>
                </a:moveTo>
                <a:lnTo>
                  <a:pt x="1499732" y="0"/>
                </a:lnTo>
                <a:lnTo>
                  <a:pt x="1499732" y="667913"/>
                </a:lnTo>
                <a:lnTo>
                  <a:pt x="0" y="6679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DA97700A-E867-281E-F8F4-E47184A60A72}"/>
              </a:ext>
            </a:extLst>
          </p:cNvPr>
          <p:cNvSpPr/>
          <p:nvPr/>
        </p:nvSpPr>
        <p:spPr>
          <a:xfrm>
            <a:off x="6166843" y="6782965"/>
            <a:ext cx="1894516" cy="467314"/>
          </a:xfrm>
          <a:custGeom>
            <a:avLst/>
            <a:gdLst/>
            <a:ahLst/>
            <a:cxnLst/>
            <a:rect l="l" t="t" r="r" b="b"/>
            <a:pathLst>
              <a:path w="1894516" h="467314">
                <a:moveTo>
                  <a:pt x="0" y="0"/>
                </a:moveTo>
                <a:lnTo>
                  <a:pt x="1894516" y="0"/>
                </a:lnTo>
                <a:lnTo>
                  <a:pt x="1894516" y="467314"/>
                </a:lnTo>
                <a:lnTo>
                  <a:pt x="0" y="4673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70D5DBB4-D25E-77B2-4B74-F28D7A3B7FED}"/>
              </a:ext>
            </a:extLst>
          </p:cNvPr>
          <p:cNvSpPr txBox="1"/>
          <p:nvPr/>
        </p:nvSpPr>
        <p:spPr>
          <a:xfrm>
            <a:off x="5141362" y="6323629"/>
            <a:ext cx="1326256" cy="178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42"/>
              </a:lnSpc>
            </a:pPr>
            <a:r>
              <a:rPr lang="en-US" sz="1212" b="1">
                <a:solidFill>
                  <a:srgbClr val="CC0000"/>
                </a:solidFill>
                <a:latin typeface="Serithai Bold"/>
                <a:ea typeface="Serithai Bold"/>
                <a:cs typeface="Serithai Bold"/>
                <a:sym typeface="Serithai Bold"/>
              </a:rPr>
              <a:t>Con il contributo di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E5C761D0-52ED-7F51-CAAD-13AEE5B4440A}"/>
              </a:ext>
            </a:extLst>
          </p:cNvPr>
          <p:cNvSpPr txBox="1"/>
          <p:nvPr/>
        </p:nvSpPr>
        <p:spPr>
          <a:xfrm>
            <a:off x="1694763" y="6691494"/>
            <a:ext cx="1619718" cy="615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0"/>
              </a:lnSpc>
            </a:pPr>
            <a:r>
              <a:rPr lang="en-US" sz="1067" b="1">
                <a:solidFill>
                  <a:srgbClr val="E8E8DB"/>
                </a:solidFill>
                <a:latin typeface="Serithai Heavy"/>
                <a:ea typeface="Serithai Heavy"/>
                <a:cs typeface="Serithai Heavy"/>
                <a:sym typeface="Serithai Heavy"/>
              </a:rPr>
              <a:t>LA PARTECIPAZIONE AL WEBINAR È GRATUITA, MA È NECESSARIO REGISTRARSI QUI 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D6E75BA1-DAB5-9B12-A92F-A10199FC59A6}"/>
              </a:ext>
            </a:extLst>
          </p:cNvPr>
          <p:cNvSpPr txBox="1"/>
          <p:nvPr/>
        </p:nvSpPr>
        <p:spPr>
          <a:xfrm rot="-5400000">
            <a:off x="-1719022" y="3315742"/>
            <a:ext cx="5084843" cy="1312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64"/>
              </a:lnSpc>
            </a:pPr>
            <a:r>
              <a:rPr lang="en-US" sz="8625">
                <a:solidFill>
                  <a:srgbClr val="CC0000"/>
                </a:solidFill>
                <a:latin typeface="Extenda Variable"/>
                <a:ea typeface="Extenda Variable"/>
                <a:cs typeface="Extenda Variable"/>
                <a:sym typeface="Extenda Variable"/>
              </a:rPr>
              <a:t>FIL ROUGE 2026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BEB9589-FBD4-0FE5-214C-4F2D36EEB7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700" y="172827"/>
            <a:ext cx="1320404" cy="1014623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09962B64-831F-EFB2-12FE-22FE335C348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477856"/>
            <a:ext cx="10693400" cy="490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025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AF20E-D608-45AE-E560-68F456197C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02AF016-32B5-FFF4-88C3-A3E951DAB6EF}"/>
              </a:ext>
            </a:extLst>
          </p:cNvPr>
          <p:cNvSpPr/>
          <p:nvPr/>
        </p:nvSpPr>
        <p:spPr>
          <a:xfrm>
            <a:off x="5026934" y="-104173"/>
            <a:ext cx="2279817" cy="8036220"/>
          </a:xfrm>
          <a:custGeom>
            <a:avLst/>
            <a:gdLst/>
            <a:ahLst/>
            <a:cxnLst/>
            <a:rect l="l" t="t" r="r" b="b"/>
            <a:pathLst>
              <a:path w="2279817" h="8036220">
                <a:moveTo>
                  <a:pt x="0" y="0"/>
                </a:moveTo>
                <a:lnTo>
                  <a:pt x="2279817" y="0"/>
                </a:lnTo>
                <a:lnTo>
                  <a:pt x="2279817" y="8036220"/>
                </a:lnTo>
                <a:lnTo>
                  <a:pt x="0" y="80362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it-IT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C356BFF5-9982-F3C9-FABB-64C8FD1F3E22}"/>
              </a:ext>
            </a:extLst>
          </p:cNvPr>
          <p:cNvSpPr/>
          <p:nvPr/>
        </p:nvSpPr>
        <p:spPr>
          <a:xfrm>
            <a:off x="160276" y="163701"/>
            <a:ext cx="2119113" cy="916571"/>
          </a:xfrm>
          <a:custGeom>
            <a:avLst/>
            <a:gdLst/>
            <a:ahLst/>
            <a:cxnLst/>
            <a:rect l="l" t="t" r="r" b="b"/>
            <a:pathLst>
              <a:path w="2119113" h="916571">
                <a:moveTo>
                  <a:pt x="0" y="0"/>
                </a:moveTo>
                <a:lnTo>
                  <a:pt x="2119113" y="0"/>
                </a:lnTo>
                <a:lnTo>
                  <a:pt x="2119113" y="916571"/>
                </a:lnTo>
                <a:lnTo>
                  <a:pt x="0" y="9165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6899AC01-ABCB-CCA6-DC30-DA47F14B1247}"/>
              </a:ext>
            </a:extLst>
          </p:cNvPr>
          <p:cNvSpPr/>
          <p:nvPr/>
        </p:nvSpPr>
        <p:spPr>
          <a:xfrm>
            <a:off x="8800607" y="163701"/>
            <a:ext cx="1722815" cy="916571"/>
          </a:xfrm>
          <a:custGeom>
            <a:avLst/>
            <a:gdLst/>
            <a:ahLst/>
            <a:cxnLst/>
            <a:rect l="l" t="t" r="r" b="b"/>
            <a:pathLst>
              <a:path w="1722815" h="916571">
                <a:moveTo>
                  <a:pt x="0" y="0"/>
                </a:moveTo>
                <a:lnTo>
                  <a:pt x="1722814" y="0"/>
                </a:lnTo>
                <a:lnTo>
                  <a:pt x="1722814" y="916571"/>
                </a:lnTo>
                <a:lnTo>
                  <a:pt x="0" y="9165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3B943227-0FD8-FBEB-FCD8-4B9D02228790}"/>
              </a:ext>
            </a:extLst>
          </p:cNvPr>
          <p:cNvSpPr/>
          <p:nvPr/>
        </p:nvSpPr>
        <p:spPr>
          <a:xfrm>
            <a:off x="3727697" y="6681969"/>
            <a:ext cx="1499732" cy="667913"/>
          </a:xfrm>
          <a:custGeom>
            <a:avLst/>
            <a:gdLst/>
            <a:ahLst/>
            <a:cxnLst/>
            <a:rect l="l" t="t" r="r" b="b"/>
            <a:pathLst>
              <a:path w="1499732" h="667913">
                <a:moveTo>
                  <a:pt x="0" y="0"/>
                </a:moveTo>
                <a:lnTo>
                  <a:pt x="1499732" y="0"/>
                </a:lnTo>
                <a:lnTo>
                  <a:pt x="1499732" y="667913"/>
                </a:lnTo>
                <a:lnTo>
                  <a:pt x="0" y="6679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AA409AB-E74A-6637-68C7-C88E36F9F51A}"/>
              </a:ext>
            </a:extLst>
          </p:cNvPr>
          <p:cNvSpPr/>
          <p:nvPr/>
        </p:nvSpPr>
        <p:spPr>
          <a:xfrm>
            <a:off x="6166843" y="6782965"/>
            <a:ext cx="1894516" cy="467314"/>
          </a:xfrm>
          <a:custGeom>
            <a:avLst/>
            <a:gdLst/>
            <a:ahLst/>
            <a:cxnLst/>
            <a:rect l="l" t="t" r="r" b="b"/>
            <a:pathLst>
              <a:path w="1894516" h="467314">
                <a:moveTo>
                  <a:pt x="0" y="0"/>
                </a:moveTo>
                <a:lnTo>
                  <a:pt x="1894516" y="0"/>
                </a:lnTo>
                <a:lnTo>
                  <a:pt x="1894516" y="467314"/>
                </a:lnTo>
                <a:lnTo>
                  <a:pt x="0" y="4673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13898D18-469F-FFE4-D6F8-33D5AD02096F}"/>
              </a:ext>
            </a:extLst>
          </p:cNvPr>
          <p:cNvSpPr txBox="1"/>
          <p:nvPr/>
        </p:nvSpPr>
        <p:spPr>
          <a:xfrm>
            <a:off x="5141362" y="6323629"/>
            <a:ext cx="1326256" cy="178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42"/>
              </a:lnSpc>
            </a:pPr>
            <a:r>
              <a:rPr lang="en-US" sz="1212" b="1">
                <a:solidFill>
                  <a:srgbClr val="CC0000"/>
                </a:solidFill>
                <a:latin typeface="Serithai Bold"/>
                <a:ea typeface="Serithai Bold"/>
                <a:cs typeface="Serithai Bold"/>
                <a:sym typeface="Serithai Bold"/>
              </a:rPr>
              <a:t>Con il contributo di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5BEFC8EA-0765-D977-5913-511DD5B7991A}"/>
              </a:ext>
            </a:extLst>
          </p:cNvPr>
          <p:cNvSpPr txBox="1"/>
          <p:nvPr/>
        </p:nvSpPr>
        <p:spPr>
          <a:xfrm>
            <a:off x="1694763" y="6691494"/>
            <a:ext cx="1619718" cy="615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0"/>
              </a:lnSpc>
            </a:pPr>
            <a:r>
              <a:rPr lang="en-US" sz="1067" b="1">
                <a:solidFill>
                  <a:srgbClr val="E8E8DB"/>
                </a:solidFill>
                <a:latin typeface="Serithai Heavy"/>
                <a:ea typeface="Serithai Heavy"/>
                <a:cs typeface="Serithai Heavy"/>
                <a:sym typeface="Serithai Heavy"/>
              </a:rPr>
              <a:t>LA PARTECIPAZIONE AL WEBINAR È GRATUITA, MA È NECESSARIO REGISTRARSI QUI 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4E28F222-24AC-B470-EC37-12A9C14082BA}"/>
              </a:ext>
            </a:extLst>
          </p:cNvPr>
          <p:cNvSpPr txBox="1"/>
          <p:nvPr/>
        </p:nvSpPr>
        <p:spPr>
          <a:xfrm rot="-5400000">
            <a:off x="-1719022" y="3315742"/>
            <a:ext cx="5084843" cy="1312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64"/>
              </a:lnSpc>
            </a:pPr>
            <a:r>
              <a:rPr lang="en-US" sz="8625">
                <a:solidFill>
                  <a:srgbClr val="CC0000"/>
                </a:solidFill>
                <a:latin typeface="Extenda Variable"/>
                <a:ea typeface="Extenda Variable"/>
                <a:cs typeface="Extenda Variable"/>
                <a:sym typeface="Extenda Variable"/>
              </a:rPr>
              <a:t>FIL ROUGE 2026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2A07D4A-83EC-CACD-8BBA-43241187BA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700" y="172827"/>
            <a:ext cx="1320404" cy="1014623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193DF72-3CD5-6CEC-4166-40B9C53AC78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7" t="11106" r="547" b="-941"/>
          <a:stretch>
            <a:fillRect/>
          </a:stretch>
        </p:blipFill>
        <p:spPr bwMode="auto">
          <a:xfrm>
            <a:off x="1246643" y="1682777"/>
            <a:ext cx="6462257" cy="42197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FA421351-6DB2-768C-8115-AC7A22068E4A}"/>
              </a:ext>
            </a:extLst>
          </p:cNvPr>
          <p:cNvSpPr txBox="1"/>
          <p:nvPr/>
        </p:nvSpPr>
        <p:spPr>
          <a:xfrm>
            <a:off x="3612024" y="391153"/>
            <a:ext cx="2536406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cs typeface="Arial"/>
              </a:rPr>
              <a:t>Introduction</a:t>
            </a:r>
            <a:endParaRPr lang="it-IT" sz="2400" b="1" dirty="0">
              <a:ea typeface="Calibri"/>
              <a:cs typeface="Calibri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4C479F00-751D-C7E0-C918-7D29E58CEB3F}"/>
              </a:ext>
            </a:extLst>
          </p:cNvPr>
          <p:cNvSpPr txBox="1"/>
          <p:nvPr/>
        </p:nvSpPr>
        <p:spPr>
          <a:xfrm>
            <a:off x="7708900" y="2591368"/>
            <a:ext cx="2771741" cy="28339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400"/>
              </a:spcAft>
            </a:pPr>
            <a:r>
              <a:rPr lang="en-US" sz="1500" kern="100" dirty="0">
                <a:ea typeface="Aptos" panose="020B0004020202020204" pitchFamily="34" charset="0"/>
                <a:cs typeface="Times New Roman" panose="02020603050405020304" pitchFamily="18" charset="0"/>
              </a:rPr>
              <a:t>Currently only 6% at world level of steel production is carried out with the DRI-EAF route. </a:t>
            </a:r>
          </a:p>
          <a:p>
            <a:pPr algn="just">
              <a:lnSpc>
                <a:spcPct val="115000"/>
              </a:lnSpc>
              <a:spcAft>
                <a:spcPts val="400"/>
              </a:spcAft>
            </a:pPr>
            <a:endParaRPr lang="en-US" sz="1500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400"/>
              </a:spcAft>
            </a:pPr>
            <a:r>
              <a:rPr lang="en-US" sz="1500" kern="100" dirty="0">
                <a:ea typeface="Aptos" panose="020B0004020202020204" pitchFamily="34" charset="0"/>
                <a:cs typeface="Times New Roman" panose="02020603050405020304" pitchFamily="18" charset="0"/>
              </a:rPr>
              <a:t>Several available forecast models shows that, in a general frame of increasing global steel production, the production share of DRI-EAF may reach 30% in 2050.</a:t>
            </a:r>
          </a:p>
        </p:txBody>
      </p:sp>
      <p:sp>
        <p:nvSpPr>
          <p:cNvPr id="3" name="Freccia in giù 2">
            <a:extLst>
              <a:ext uri="{FF2B5EF4-FFF2-40B4-BE49-F238E27FC236}">
                <a16:creationId xmlns:a16="http://schemas.microsoft.com/office/drawing/2014/main" id="{B76E29B6-63B9-2457-89A1-3C342012F330}"/>
              </a:ext>
            </a:extLst>
          </p:cNvPr>
          <p:cNvSpPr/>
          <p:nvPr/>
        </p:nvSpPr>
        <p:spPr>
          <a:xfrm>
            <a:off x="5727700" y="1492250"/>
            <a:ext cx="106247" cy="400238"/>
          </a:xfrm>
          <a:prstGeom prst="down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in giù 14">
            <a:extLst>
              <a:ext uri="{FF2B5EF4-FFF2-40B4-BE49-F238E27FC236}">
                <a16:creationId xmlns:a16="http://schemas.microsoft.com/office/drawing/2014/main" id="{63876A84-7376-2E56-88C9-CAFBBFE3E120}"/>
              </a:ext>
            </a:extLst>
          </p:cNvPr>
          <p:cNvSpPr/>
          <p:nvPr/>
        </p:nvSpPr>
        <p:spPr>
          <a:xfrm>
            <a:off x="3365500" y="3606612"/>
            <a:ext cx="106247" cy="400238"/>
          </a:xfrm>
          <a:prstGeom prst="down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315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AB717-6629-CCE2-32A4-A6E624663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0241C37-FF9C-F527-F1B9-B8A0D20319AB}"/>
              </a:ext>
            </a:extLst>
          </p:cNvPr>
          <p:cNvSpPr/>
          <p:nvPr/>
        </p:nvSpPr>
        <p:spPr>
          <a:xfrm>
            <a:off x="5026934" y="-104173"/>
            <a:ext cx="2279817" cy="8036220"/>
          </a:xfrm>
          <a:custGeom>
            <a:avLst/>
            <a:gdLst/>
            <a:ahLst/>
            <a:cxnLst/>
            <a:rect l="l" t="t" r="r" b="b"/>
            <a:pathLst>
              <a:path w="2279817" h="8036220">
                <a:moveTo>
                  <a:pt x="0" y="0"/>
                </a:moveTo>
                <a:lnTo>
                  <a:pt x="2279817" y="0"/>
                </a:lnTo>
                <a:lnTo>
                  <a:pt x="2279817" y="8036220"/>
                </a:lnTo>
                <a:lnTo>
                  <a:pt x="0" y="80362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it-IT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812B3E2C-4416-81CF-9770-B66A8FAF2E85}"/>
              </a:ext>
            </a:extLst>
          </p:cNvPr>
          <p:cNvSpPr/>
          <p:nvPr/>
        </p:nvSpPr>
        <p:spPr>
          <a:xfrm>
            <a:off x="160276" y="163701"/>
            <a:ext cx="2119113" cy="916571"/>
          </a:xfrm>
          <a:custGeom>
            <a:avLst/>
            <a:gdLst/>
            <a:ahLst/>
            <a:cxnLst/>
            <a:rect l="l" t="t" r="r" b="b"/>
            <a:pathLst>
              <a:path w="2119113" h="916571">
                <a:moveTo>
                  <a:pt x="0" y="0"/>
                </a:moveTo>
                <a:lnTo>
                  <a:pt x="2119113" y="0"/>
                </a:lnTo>
                <a:lnTo>
                  <a:pt x="2119113" y="916571"/>
                </a:lnTo>
                <a:lnTo>
                  <a:pt x="0" y="9165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167013EC-1CF0-A10B-4EF9-792D715A2C90}"/>
              </a:ext>
            </a:extLst>
          </p:cNvPr>
          <p:cNvSpPr/>
          <p:nvPr/>
        </p:nvSpPr>
        <p:spPr>
          <a:xfrm>
            <a:off x="8800607" y="163701"/>
            <a:ext cx="1722815" cy="916571"/>
          </a:xfrm>
          <a:custGeom>
            <a:avLst/>
            <a:gdLst/>
            <a:ahLst/>
            <a:cxnLst/>
            <a:rect l="l" t="t" r="r" b="b"/>
            <a:pathLst>
              <a:path w="1722815" h="916571">
                <a:moveTo>
                  <a:pt x="0" y="0"/>
                </a:moveTo>
                <a:lnTo>
                  <a:pt x="1722814" y="0"/>
                </a:lnTo>
                <a:lnTo>
                  <a:pt x="1722814" y="916571"/>
                </a:lnTo>
                <a:lnTo>
                  <a:pt x="0" y="9165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5F16297F-91E6-C5B5-03E9-08F938801098}"/>
              </a:ext>
            </a:extLst>
          </p:cNvPr>
          <p:cNvSpPr/>
          <p:nvPr/>
        </p:nvSpPr>
        <p:spPr>
          <a:xfrm>
            <a:off x="3727697" y="6681969"/>
            <a:ext cx="1499732" cy="667913"/>
          </a:xfrm>
          <a:custGeom>
            <a:avLst/>
            <a:gdLst/>
            <a:ahLst/>
            <a:cxnLst/>
            <a:rect l="l" t="t" r="r" b="b"/>
            <a:pathLst>
              <a:path w="1499732" h="667913">
                <a:moveTo>
                  <a:pt x="0" y="0"/>
                </a:moveTo>
                <a:lnTo>
                  <a:pt x="1499732" y="0"/>
                </a:lnTo>
                <a:lnTo>
                  <a:pt x="1499732" y="667913"/>
                </a:lnTo>
                <a:lnTo>
                  <a:pt x="0" y="6679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B54BDE6C-2C25-7363-6A8F-6E1A1E244D24}"/>
              </a:ext>
            </a:extLst>
          </p:cNvPr>
          <p:cNvSpPr/>
          <p:nvPr/>
        </p:nvSpPr>
        <p:spPr>
          <a:xfrm>
            <a:off x="6166843" y="6782965"/>
            <a:ext cx="1894516" cy="467314"/>
          </a:xfrm>
          <a:custGeom>
            <a:avLst/>
            <a:gdLst/>
            <a:ahLst/>
            <a:cxnLst/>
            <a:rect l="l" t="t" r="r" b="b"/>
            <a:pathLst>
              <a:path w="1894516" h="467314">
                <a:moveTo>
                  <a:pt x="0" y="0"/>
                </a:moveTo>
                <a:lnTo>
                  <a:pt x="1894516" y="0"/>
                </a:lnTo>
                <a:lnTo>
                  <a:pt x="1894516" y="467314"/>
                </a:lnTo>
                <a:lnTo>
                  <a:pt x="0" y="4673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82BE8E08-7711-1B92-0623-8CAD5729F27A}"/>
              </a:ext>
            </a:extLst>
          </p:cNvPr>
          <p:cNvSpPr txBox="1"/>
          <p:nvPr/>
        </p:nvSpPr>
        <p:spPr>
          <a:xfrm>
            <a:off x="5141362" y="6323629"/>
            <a:ext cx="1326256" cy="178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42"/>
              </a:lnSpc>
            </a:pPr>
            <a:r>
              <a:rPr lang="en-US" sz="1212" b="1">
                <a:solidFill>
                  <a:srgbClr val="CC0000"/>
                </a:solidFill>
                <a:latin typeface="Serithai Bold"/>
                <a:ea typeface="Serithai Bold"/>
                <a:cs typeface="Serithai Bold"/>
                <a:sym typeface="Serithai Bold"/>
              </a:rPr>
              <a:t>Con il contributo di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CBF5AA34-D400-7A09-5097-10578063FAE9}"/>
              </a:ext>
            </a:extLst>
          </p:cNvPr>
          <p:cNvSpPr txBox="1"/>
          <p:nvPr/>
        </p:nvSpPr>
        <p:spPr>
          <a:xfrm>
            <a:off x="1694763" y="6691494"/>
            <a:ext cx="1619718" cy="615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0"/>
              </a:lnSpc>
            </a:pPr>
            <a:r>
              <a:rPr lang="en-US" sz="1067" b="1">
                <a:solidFill>
                  <a:srgbClr val="E8E8DB"/>
                </a:solidFill>
                <a:latin typeface="Serithai Heavy"/>
                <a:ea typeface="Serithai Heavy"/>
                <a:cs typeface="Serithai Heavy"/>
                <a:sym typeface="Serithai Heavy"/>
              </a:rPr>
              <a:t>LA PARTECIPAZIONE AL WEBINAR È GRATUITA, MA È NECESSARIO REGISTRARSI QUI 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F9CA37C8-6AF6-6C4D-21C4-967721CC1774}"/>
              </a:ext>
            </a:extLst>
          </p:cNvPr>
          <p:cNvSpPr txBox="1"/>
          <p:nvPr/>
        </p:nvSpPr>
        <p:spPr>
          <a:xfrm rot="-5400000">
            <a:off x="-1719022" y="3315742"/>
            <a:ext cx="5084843" cy="1312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64"/>
              </a:lnSpc>
            </a:pPr>
            <a:r>
              <a:rPr lang="en-US" sz="8625">
                <a:solidFill>
                  <a:srgbClr val="CC0000"/>
                </a:solidFill>
                <a:latin typeface="Extenda Variable"/>
                <a:ea typeface="Extenda Variable"/>
                <a:cs typeface="Extenda Variable"/>
                <a:sym typeface="Extenda Variable"/>
              </a:rPr>
              <a:t>FIL ROUGE 2026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F2E544F-A822-EFA6-6344-5D5C93BBE9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700" y="172827"/>
            <a:ext cx="1320404" cy="1014623"/>
          </a:xfrm>
          <a:prstGeom prst="rect">
            <a:avLst/>
          </a:prstGeo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BC1B5895-11B3-F430-2FC0-1084640BCDF3}"/>
              </a:ext>
            </a:extLst>
          </p:cNvPr>
          <p:cNvSpPr txBox="1">
            <a:spLocks/>
          </p:cNvSpPr>
          <p:nvPr/>
        </p:nvSpPr>
        <p:spPr>
          <a:xfrm>
            <a:off x="1661729" y="1190670"/>
            <a:ext cx="8866571" cy="4511894"/>
          </a:xfrm>
          <a:prstGeom prst="rect">
            <a:avLst/>
          </a:prstGeom>
          <a:solidFill>
            <a:schemeClr val="bg1"/>
          </a:solidFill>
        </p:spPr>
        <p:txBody>
          <a:bodyPr lIns="0" rIns="0" anchor="t" anchorCtr="0"/>
          <a:lstStyle>
            <a:lvl1pPr marL="0" indent="0" algn="l" defTabSz="1828709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b="1" kern="1200">
                <a:solidFill>
                  <a:srgbClr val="40404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37153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5886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240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594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8949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303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657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01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Aft>
                <a:spcPts val="600"/>
              </a:spcAft>
              <a:buClr>
                <a:srgbClr val="0076A5"/>
              </a:buClr>
            </a:pPr>
            <a:endParaRPr lang="it-IT" sz="2200" b="0" dirty="0">
              <a:solidFill>
                <a:srgbClr val="282828"/>
              </a:solidFill>
              <a:latin typeface="Arial"/>
              <a:cs typeface="Arial"/>
            </a:endParaRPr>
          </a:p>
          <a:p>
            <a:pPr algn="just">
              <a:spcAft>
                <a:spcPts val="600"/>
              </a:spcAft>
              <a:buClr>
                <a:srgbClr val="0076A5"/>
              </a:buClr>
            </a:pPr>
            <a:r>
              <a:rPr lang="en-US" sz="2400" kern="100" dirty="0">
                <a:ea typeface="Aptos" panose="020B0004020202020204" pitchFamily="34" charset="0"/>
                <a:cs typeface="Times New Roman" panose="02020603050405020304" pitchFamily="18" charset="0"/>
              </a:rPr>
              <a:t>Rina launched a large project on hydrogen based steel decarbonization</a:t>
            </a:r>
          </a:p>
          <a:p>
            <a:pPr algn="just">
              <a:spcAft>
                <a:spcPts val="600"/>
              </a:spcAft>
              <a:buClr>
                <a:srgbClr val="0076A5"/>
              </a:buClr>
            </a:pPr>
            <a:endParaRPr lang="en-GB" sz="2200" dirty="0">
              <a:solidFill>
                <a:srgbClr val="4C4E4E"/>
              </a:solidFill>
            </a:endParaRPr>
          </a:p>
          <a:p>
            <a:pPr algn="just">
              <a:spcAft>
                <a:spcPts val="600"/>
              </a:spcAft>
              <a:buClr>
                <a:srgbClr val="0076A5"/>
              </a:buClr>
            </a:pPr>
            <a:r>
              <a:rPr lang="it-IT" sz="2200" b="0" dirty="0" err="1">
                <a:solidFill>
                  <a:srgbClr val="282828"/>
                </a:solidFill>
                <a:latin typeface="Arial"/>
                <a:cs typeface="Arial"/>
              </a:rPr>
              <a:t>Implemented</a:t>
            </a:r>
            <a:r>
              <a:rPr lang="it-IT" sz="2200" b="0" dirty="0">
                <a:solidFill>
                  <a:srgbClr val="282828"/>
                </a:solidFill>
                <a:latin typeface="Arial"/>
                <a:cs typeface="Arial"/>
              </a:rPr>
              <a:t> under the IPCEI funding </a:t>
            </a:r>
            <a:r>
              <a:rPr lang="it-IT" sz="2200" b="0" dirty="0" err="1">
                <a:solidFill>
                  <a:srgbClr val="282828"/>
                </a:solidFill>
                <a:latin typeface="Arial"/>
                <a:cs typeface="Arial"/>
              </a:rPr>
              <a:t>scheme</a:t>
            </a:r>
            <a:r>
              <a:rPr lang="it-IT" sz="2200" b="0" dirty="0">
                <a:solidFill>
                  <a:srgbClr val="282828"/>
                </a:solidFill>
                <a:latin typeface="Arial"/>
                <a:cs typeface="Arial"/>
              </a:rPr>
              <a:t> (</a:t>
            </a:r>
            <a:r>
              <a:rPr lang="it-IT" sz="2200" dirty="0" err="1">
                <a:solidFill>
                  <a:srgbClr val="282828"/>
                </a:solidFill>
                <a:latin typeface="Arial"/>
                <a:cs typeface="Arial"/>
              </a:rPr>
              <a:t>I</a:t>
            </a:r>
            <a:r>
              <a:rPr lang="it-IT" sz="2200" b="0" dirty="0" err="1">
                <a:solidFill>
                  <a:srgbClr val="282828"/>
                </a:solidFill>
                <a:latin typeface="Arial"/>
                <a:cs typeface="Arial"/>
              </a:rPr>
              <a:t>mportant</a:t>
            </a:r>
            <a:r>
              <a:rPr lang="it-IT" sz="2200" b="0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lang="it-IT" sz="2200" dirty="0">
                <a:solidFill>
                  <a:srgbClr val="282828"/>
                </a:solidFill>
                <a:latin typeface="Arial"/>
                <a:cs typeface="Arial"/>
              </a:rPr>
              <a:t>P</a:t>
            </a:r>
            <a:r>
              <a:rPr lang="it-IT" sz="2200" b="0" dirty="0">
                <a:solidFill>
                  <a:srgbClr val="282828"/>
                </a:solidFill>
                <a:latin typeface="Arial"/>
                <a:cs typeface="Arial"/>
              </a:rPr>
              <a:t>rojects of </a:t>
            </a:r>
            <a:r>
              <a:rPr lang="it-IT" sz="2200" dirty="0">
                <a:solidFill>
                  <a:srgbClr val="282828"/>
                </a:solidFill>
                <a:latin typeface="Arial"/>
                <a:cs typeface="Arial"/>
              </a:rPr>
              <a:t>C</a:t>
            </a:r>
            <a:r>
              <a:rPr lang="it-IT" sz="2200" b="0" dirty="0">
                <a:solidFill>
                  <a:srgbClr val="282828"/>
                </a:solidFill>
                <a:latin typeface="Arial"/>
                <a:cs typeface="Arial"/>
              </a:rPr>
              <a:t>ommon </a:t>
            </a:r>
            <a:r>
              <a:rPr lang="it-IT" sz="2200" dirty="0" err="1">
                <a:solidFill>
                  <a:srgbClr val="282828"/>
                </a:solidFill>
                <a:latin typeface="Arial"/>
                <a:cs typeface="Arial"/>
              </a:rPr>
              <a:t>E</a:t>
            </a:r>
            <a:r>
              <a:rPr lang="it-IT" sz="2200" b="0" dirty="0" err="1">
                <a:solidFill>
                  <a:srgbClr val="282828"/>
                </a:solidFill>
                <a:latin typeface="Arial"/>
                <a:cs typeface="Arial"/>
              </a:rPr>
              <a:t>uropean</a:t>
            </a:r>
            <a:r>
              <a:rPr lang="it-IT" sz="2200" b="0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lang="it-IT" sz="2200" dirty="0" err="1">
                <a:solidFill>
                  <a:srgbClr val="282828"/>
                </a:solidFill>
                <a:latin typeface="Arial"/>
                <a:cs typeface="Arial"/>
              </a:rPr>
              <a:t>I</a:t>
            </a:r>
            <a:r>
              <a:rPr lang="it-IT" sz="2200" b="0" dirty="0" err="1">
                <a:solidFill>
                  <a:srgbClr val="282828"/>
                </a:solidFill>
                <a:latin typeface="Arial"/>
                <a:cs typeface="Arial"/>
              </a:rPr>
              <a:t>nterest</a:t>
            </a:r>
            <a:r>
              <a:rPr lang="it-IT" sz="2200" b="0" dirty="0">
                <a:solidFill>
                  <a:srgbClr val="282828"/>
                </a:solidFill>
                <a:latin typeface="Arial"/>
                <a:cs typeface="Arial"/>
              </a:rPr>
              <a:t>) and </a:t>
            </a:r>
            <a:r>
              <a:rPr lang="it-IT" sz="2200" b="0" dirty="0" err="1">
                <a:solidFill>
                  <a:srgbClr val="282828"/>
                </a:solidFill>
                <a:latin typeface="Arial"/>
                <a:cs typeface="Arial"/>
              </a:rPr>
              <a:t>approved</a:t>
            </a:r>
            <a:r>
              <a:rPr lang="it-IT" sz="2200" b="0" dirty="0">
                <a:solidFill>
                  <a:srgbClr val="282828"/>
                </a:solidFill>
                <a:latin typeface="Arial"/>
                <a:cs typeface="Arial"/>
              </a:rPr>
              <a:t> by </a:t>
            </a:r>
            <a:r>
              <a:rPr lang="it-IT" sz="2200" b="0" dirty="0" err="1">
                <a:solidFill>
                  <a:srgbClr val="282828"/>
                </a:solidFill>
                <a:latin typeface="Arial"/>
                <a:cs typeface="Arial"/>
              </a:rPr>
              <a:t>European</a:t>
            </a:r>
            <a:r>
              <a:rPr lang="it-IT" sz="2200" b="0" dirty="0">
                <a:solidFill>
                  <a:srgbClr val="282828"/>
                </a:solidFill>
                <a:latin typeface="Arial"/>
                <a:cs typeface="Arial"/>
              </a:rPr>
              <a:t> Union and </a:t>
            </a:r>
            <a:r>
              <a:rPr lang="it-IT" sz="2200" b="0" dirty="0" err="1">
                <a:solidFill>
                  <a:srgbClr val="282828"/>
                </a:solidFill>
                <a:latin typeface="Arial"/>
                <a:cs typeface="Arial"/>
              </a:rPr>
              <a:t>financially</a:t>
            </a:r>
            <a:r>
              <a:rPr lang="it-IT" sz="2200" b="0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lang="it-IT" sz="2200" b="0" dirty="0" err="1">
                <a:solidFill>
                  <a:srgbClr val="282828"/>
                </a:solidFill>
                <a:latin typeface="Arial"/>
                <a:cs typeface="Arial"/>
              </a:rPr>
              <a:t>supported</a:t>
            </a:r>
            <a:r>
              <a:rPr lang="it-IT" sz="2200" b="0" dirty="0">
                <a:solidFill>
                  <a:srgbClr val="282828"/>
                </a:solidFill>
                <a:latin typeface="Arial"/>
                <a:cs typeface="Arial"/>
              </a:rPr>
              <a:t> by </a:t>
            </a:r>
            <a:r>
              <a:rPr lang="it-IT" sz="2200" b="0" dirty="0" err="1">
                <a:solidFill>
                  <a:srgbClr val="282828"/>
                </a:solidFill>
                <a:latin typeface="Arial"/>
                <a:cs typeface="Arial"/>
              </a:rPr>
              <a:t>Italian</a:t>
            </a:r>
            <a:r>
              <a:rPr lang="it-IT" sz="2200" b="0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lang="it-IT" sz="2200" b="0" dirty="0" err="1">
                <a:solidFill>
                  <a:srgbClr val="282828"/>
                </a:solidFill>
                <a:latin typeface="Arial"/>
                <a:cs typeface="Arial"/>
              </a:rPr>
              <a:t>Ministry</a:t>
            </a:r>
            <a:r>
              <a:rPr lang="it-IT" sz="2200" b="0" dirty="0">
                <a:solidFill>
                  <a:srgbClr val="282828"/>
                </a:solidFill>
                <a:latin typeface="Arial"/>
                <a:cs typeface="Arial"/>
              </a:rPr>
              <a:t> of Enterprises and Made in Italy</a:t>
            </a:r>
          </a:p>
          <a:p>
            <a:pPr algn="just">
              <a:spcAft>
                <a:spcPts val="600"/>
              </a:spcAft>
              <a:buClr>
                <a:srgbClr val="0076A5"/>
              </a:buClr>
            </a:pPr>
            <a:endParaRPr lang="it-IT" sz="2200" b="0" dirty="0">
              <a:solidFill>
                <a:srgbClr val="282828"/>
              </a:solidFill>
              <a:latin typeface="Arial"/>
              <a:cs typeface="Arial"/>
            </a:endParaRPr>
          </a:p>
          <a:p>
            <a:pPr>
              <a:spcAft>
                <a:spcPts val="600"/>
              </a:spcAft>
              <a:buClr>
                <a:srgbClr val="0076A5"/>
              </a:buClr>
            </a:pPr>
            <a:r>
              <a:rPr lang="it-IT" sz="2200" b="0" dirty="0" err="1">
                <a:solidFill>
                  <a:srgbClr val="282828"/>
                </a:solidFill>
                <a:latin typeface="Arial"/>
                <a:cs typeface="Arial"/>
              </a:rPr>
              <a:t>Started</a:t>
            </a:r>
            <a:r>
              <a:rPr lang="it-IT" sz="2200" b="0" dirty="0">
                <a:solidFill>
                  <a:srgbClr val="282828"/>
                </a:solidFill>
                <a:latin typeface="Arial"/>
                <a:cs typeface="Arial"/>
              </a:rPr>
              <a:t> on January 1</a:t>
            </a:r>
            <a:r>
              <a:rPr lang="it-IT" sz="2200" b="0" baseline="30000" dirty="0">
                <a:solidFill>
                  <a:srgbClr val="282828"/>
                </a:solidFill>
                <a:latin typeface="Arial"/>
                <a:cs typeface="Arial"/>
              </a:rPr>
              <a:t>st</a:t>
            </a:r>
            <a:r>
              <a:rPr lang="it-IT" sz="2200" b="0" dirty="0">
                <a:solidFill>
                  <a:srgbClr val="282828"/>
                </a:solidFill>
                <a:latin typeface="Arial"/>
                <a:cs typeface="Arial"/>
              </a:rPr>
              <a:t>, 2023, </a:t>
            </a:r>
            <a:r>
              <a:rPr lang="it-IT" sz="2200" b="0" dirty="0" err="1">
                <a:solidFill>
                  <a:srgbClr val="282828"/>
                </a:solidFill>
                <a:latin typeface="Arial"/>
                <a:cs typeface="Arial"/>
              </a:rPr>
              <a:t>will</a:t>
            </a:r>
            <a:r>
              <a:rPr lang="it-IT" sz="2200" b="0" dirty="0">
                <a:solidFill>
                  <a:srgbClr val="282828"/>
                </a:solidFill>
                <a:latin typeface="Arial"/>
                <a:cs typeface="Arial"/>
              </a:rPr>
              <a:t> be </a:t>
            </a:r>
            <a:r>
              <a:rPr lang="it-IT" sz="2200" b="0" dirty="0" err="1">
                <a:solidFill>
                  <a:srgbClr val="282828"/>
                </a:solidFill>
                <a:latin typeface="Arial"/>
                <a:cs typeface="Arial"/>
              </a:rPr>
              <a:t>completed</a:t>
            </a:r>
            <a:r>
              <a:rPr lang="it-IT" sz="2200" b="0" dirty="0">
                <a:solidFill>
                  <a:srgbClr val="282828"/>
                </a:solidFill>
                <a:latin typeface="Arial"/>
                <a:cs typeface="Arial"/>
              </a:rPr>
              <a:t> by December 31</a:t>
            </a:r>
            <a:r>
              <a:rPr lang="it-IT" sz="2200" b="0" baseline="30000" dirty="0">
                <a:solidFill>
                  <a:srgbClr val="282828"/>
                </a:solidFill>
                <a:latin typeface="Arial"/>
                <a:cs typeface="Arial"/>
              </a:rPr>
              <a:t>st</a:t>
            </a:r>
            <a:r>
              <a:rPr lang="it-IT" sz="2200" b="0" dirty="0">
                <a:solidFill>
                  <a:srgbClr val="282828"/>
                </a:solidFill>
                <a:latin typeface="Arial"/>
                <a:cs typeface="Arial"/>
              </a:rPr>
              <a:t>, 2028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51CC9365-5DC6-62B9-7C97-B9CC40CCD1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27300" y="5181349"/>
            <a:ext cx="8101380" cy="145693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6" name="Immagine 15" descr="Immagine che contiene testo, schermata, Carattere, simbolo&#10;&#10;Il contenuto generato dall'IA potrebbe non essere corretto.">
            <a:extLst>
              <a:ext uri="{FF2B5EF4-FFF2-40B4-BE49-F238E27FC236}">
                <a16:creationId xmlns:a16="http://schemas.microsoft.com/office/drawing/2014/main" id="{C5CF1A3D-F965-7CA9-0AAB-BBF3CBADB9D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8500" y="5231729"/>
            <a:ext cx="2284254" cy="193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951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B7124-465C-1AF6-4BF2-F9515D84A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5FBB568-B12C-1B0D-3197-91225AD2CA9E}"/>
              </a:ext>
            </a:extLst>
          </p:cNvPr>
          <p:cNvSpPr/>
          <p:nvPr/>
        </p:nvSpPr>
        <p:spPr>
          <a:xfrm>
            <a:off x="5026934" y="-104173"/>
            <a:ext cx="2279817" cy="8036220"/>
          </a:xfrm>
          <a:custGeom>
            <a:avLst/>
            <a:gdLst/>
            <a:ahLst/>
            <a:cxnLst/>
            <a:rect l="l" t="t" r="r" b="b"/>
            <a:pathLst>
              <a:path w="2279817" h="8036220">
                <a:moveTo>
                  <a:pt x="0" y="0"/>
                </a:moveTo>
                <a:lnTo>
                  <a:pt x="2279817" y="0"/>
                </a:lnTo>
                <a:lnTo>
                  <a:pt x="2279817" y="8036220"/>
                </a:lnTo>
                <a:lnTo>
                  <a:pt x="0" y="80362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it-IT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202C69D-2012-9891-274C-1D839C829568}"/>
              </a:ext>
            </a:extLst>
          </p:cNvPr>
          <p:cNvSpPr/>
          <p:nvPr/>
        </p:nvSpPr>
        <p:spPr>
          <a:xfrm>
            <a:off x="160276" y="163701"/>
            <a:ext cx="2119113" cy="916571"/>
          </a:xfrm>
          <a:custGeom>
            <a:avLst/>
            <a:gdLst/>
            <a:ahLst/>
            <a:cxnLst/>
            <a:rect l="l" t="t" r="r" b="b"/>
            <a:pathLst>
              <a:path w="2119113" h="916571">
                <a:moveTo>
                  <a:pt x="0" y="0"/>
                </a:moveTo>
                <a:lnTo>
                  <a:pt x="2119113" y="0"/>
                </a:lnTo>
                <a:lnTo>
                  <a:pt x="2119113" y="916571"/>
                </a:lnTo>
                <a:lnTo>
                  <a:pt x="0" y="9165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0B8F40A8-8FC8-18B3-5E29-73AB0DD75C6C}"/>
              </a:ext>
            </a:extLst>
          </p:cNvPr>
          <p:cNvSpPr/>
          <p:nvPr/>
        </p:nvSpPr>
        <p:spPr>
          <a:xfrm>
            <a:off x="8800607" y="163701"/>
            <a:ext cx="1722815" cy="916571"/>
          </a:xfrm>
          <a:custGeom>
            <a:avLst/>
            <a:gdLst/>
            <a:ahLst/>
            <a:cxnLst/>
            <a:rect l="l" t="t" r="r" b="b"/>
            <a:pathLst>
              <a:path w="1722815" h="916571">
                <a:moveTo>
                  <a:pt x="0" y="0"/>
                </a:moveTo>
                <a:lnTo>
                  <a:pt x="1722814" y="0"/>
                </a:lnTo>
                <a:lnTo>
                  <a:pt x="1722814" y="916571"/>
                </a:lnTo>
                <a:lnTo>
                  <a:pt x="0" y="9165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B5A47E55-70A0-5DDD-24F7-5C80A7DF51A7}"/>
              </a:ext>
            </a:extLst>
          </p:cNvPr>
          <p:cNvSpPr/>
          <p:nvPr/>
        </p:nvSpPr>
        <p:spPr>
          <a:xfrm>
            <a:off x="3727697" y="6681969"/>
            <a:ext cx="1499732" cy="667913"/>
          </a:xfrm>
          <a:custGeom>
            <a:avLst/>
            <a:gdLst/>
            <a:ahLst/>
            <a:cxnLst/>
            <a:rect l="l" t="t" r="r" b="b"/>
            <a:pathLst>
              <a:path w="1499732" h="667913">
                <a:moveTo>
                  <a:pt x="0" y="0"/>
                </a:moveTo>
                <a:lnTo>
                  <a:pt x="1499732" y="0"/>
                </a:lnTo>
                <a:lnTo>
                  <a:pt x="1499732" y="667913"/>
                </a:lnTo>
                <a:lnTo>
                  <a:pt x="0" y="6679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E062457B-8A53-554D-9A52-FF843C1ABB75}"/>
              </a:ext>
            </a:extLst>
          </p:cNvPr>
          <p:cNvSpPr/>
          <p:nvPr/>
        </p:nvSpPr>
        <p:spPr>
          <a:xfrm>
            <a:off x="6166843" y="6782965"/>
            <a:ext cx="1894516" cy="467314"/>
          </a:xfrm>
          <a:custGeom>
            <a:avLst/>
            <a:gdLst/>
            <a:ahLst/>
            <a:cxnLst/>
            <a:rect l="l" t="t" r="r" b="b"/>
            <a:pathLst>
              <a:path w="1894516" h="467314">
                <a:moveTo>
                  <a:pt x="0" y="0"/>
                </a:moveTo>
                <a:lnTo>
                  <a:pt x="1894516" y="0"/>
                </a:lnTo>
                <a:lnTo>
                  <a:pt x="1894516" y="467314"/>
                </a:lnTo>
                <a:lnTo>
                  <a:pt x="0" y="4673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ECE31211-90F9-52B7-3499-2888DA56005A}"/>
              </a:ext>
            </a:extLst>
          </p:cNvPr>
          <p:cNvSpPr txBox="1"/>
          <p:nvPr/>
        </p:nvSpPr>
        <p:spPr>
          <a:xfrm>
            <a:off x="5141362" y="6323629"/>
            <a:ext cx="1326256" cy="178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42"/>
              </a:lnSpc>
            </a:pPr>
            <a:r>
              <a:rPr lang="en-US" sz="1212" b="1">
                <a:solidFill>
                  <a:srgbClr val="CC0000"/>
                </a:solidFill>
                <a:latin typeface="Serithai Bold"/>
                <a:ea typeface="Serithai Bold"/>
                <a:cs typeface="Serithai Bold"/>
                <a:sym typeface="Serithai Bold"/>
              </a:rPr>
              <a:t>Con il contributo di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DF6FB590-AA0C-8A5E-D5AB-0E460D022432}"/>
              </a:ext>
            </a:extLst>
          </p:cNvPr>
          <p:cNvSpPr txBox="1"/>
          <p:nvPr/>
        </p:nvSpPr>
        <p:spPr>
          <a:xfrm>
            <a:off x="1694763" y="6691494"/>
            <a:ext cx="1619718" cy="615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0"/>
              </a:lnSpc>
            </a:pPr>
            <a:r>
              <a:rPr lang="en-US" sz="1067" b="1">
                <a:solidFill>
                  <a:srgbClr val="E8E8DB"/>
                </a:solidFill>
                <a:latin typeface="Serithai Heavy"/>
                <a:ea typeface="Serithai Heavy"/>
                <a:cs typeface="Serithai Heavy"/>
                <a:sym typeface="Serithai Heavy"/>
              </a:rPr>
              <a:t>LA PARTECIPAZIONE AL WEBINAR È GRATUITA, MA È NECESSARIO REGISTRARSI QUI 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A81F8284-37B6-08C0-EF40-A46276952190}"/>
              </a:ext>
            </a:extLst>
          </p:cNvPr>
          <p:cNvSpPr txBox="1"/>
          <p:nvPr/>
        </p:nvSpPr>
        <p:spPr>
          <a:xfrm rot="-5400000">
            <a:off x="-1719022" y="3315742"/>
            <a:ext cx="5084843" cy="1312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64"/>
              </a:lnSpc>
            </a:pPr>
            <a:r>
              <a:rPr lang="en-US" sz="8625">
                <a:solidFill>
                  <a:srgbClr val="CC0000"/>
                </a:solidFill>
                <a:latin typeface="Extenda Variable"/>
                <a:ea typeface="Extenda Variable"/>
                <a:cs typeface="Extenda Variable"/>
                <a:sym typeface="Extenda Variable"/>
              </a:rPr>
              <a:t>FIL ROUGE 2026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C329171-00C5-FB40-E5A2-9C978259E3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700" y="172827"/>
            <a:ext cx="1320404" cy="1014623"/>
          </a:xfrm>
          <a:prstGeom prst="rect">
            <a:avLst/>
          </a:prstGeom>
        </p:spPr>
      </p:pic>
      <p:sp>
        <p:nvSpPr>
          <p:cNvPr id="5" name="Segnaposto testo 2">
            <a:extLst>
              <a:ext uri="{FF2B5EF4-FFF2-40B4-BE49-F238E27FC236}">
                <a16:creationId xmlns:a16="http://schemas.microsoft.com/office/drawing/2014/main" id="{A3FFE905-FA29-F347-617E-D567F8DFE4E3}"/>
              </a:ext>
            </a:extLst>
          </p:cNvPr>
          <p:cNvSpPr txBox="1">
            <a:spLocks/>
          </p:cNvSpPr>
          <p:nvPr/>
        </p:nvSpPr>
        <p:spPr>
          <a:xfrm>
            <a:off x="1382446" y="1497817"/>
            <a:ext cx="9069654" cy="482581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eaLnBrk="1" hangingPunct="1">
              <a:defRPr>
                <a:latin typeface="+mn-lt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The project is divided into 4 lines of activity (global approach), which have been called </a:t>
            </a:r>
            <a:r>
              <a:rPr lang="en-US" sz="2300" i="1" dirty="0">
                <a:latin typeface="Arial" panose="020B0604020202020204" pitchFamily="34" charset="0"/>
                <a:cs typeface="Arial" panose="020B0604020202020204" pitchFamily="34" charset="0"/>
              </a:rPr>
              <a:t>Work Packages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(WP):</a:t>
            </a:r>
            <a:endParaRPr lang="it-IT" sz="2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it-IT" sz="2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15786" indent="-415786" algn="just">
              <a:lnSpc>
                <a:spcPct val="107000"/>
              </a:lnSpc>
              <a:buFont typeface="Wingdings" pitchFamily="2" charset="2"/>
              <a:buChar char="§"/>
            </a:pPr>
            <a:r>
              <a:rPr lang="en-US" sz="2300" b="1" dirty="0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WP1:</a:t>
            </a: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>
                <a:solidFill>
                  <a:srgbClr val="2828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labs to study and development methodologies for testing and qualification of materials and components in hydrogen environment; </a:t>
            </a:r>
          </a:p>
          <a:p>
            <a:pPr marL="415786" indent="-415786" algn="just">
              <a:lnSpc>
                <a:spcPct val="107000"/>
              </a:lnSpc>
              <a:buFont typeface="Wingdings" pitchFamily="2" charset="2"/>
              <a:buChar char="§"/>
            </a:pPr>
            <a:r>
              <a:rPr lang="en-US" sz="2300" b="1" dirty="0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WP2:</a:t>
            </a: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>
                <a:solidFill>
                  <a:srgbClr val="2828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construction and development of the hydrogen-fed direct reduction pilot plant and process (DRP); </a:t>
            </a:r>
          </a:p>
          <a:p>
            <a:pPr marL="415786" indent="-415786" algn="just">
              <a:lnSpc>
                <a:spcPct val="107000"/>
              </a:lnSpc>
              <a:buFont typeface="Wingdings" pitchFamily="2" charset="2"/>
              <a:buChar char="§"/>
            </a:pPr>
            <a:r>
              <a:rPr lang="en-US" sz="2300" b="1" dirty="0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WP3:</a:t>
            </a: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>
                <a:solidFill>
                  <a:srgbClr val="2828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construction and development of an EAF for DRI melting obtained with hydrogen; </a:t>
            </a:r>
          </a:p>
          <a:p>
            <a:pPr marL="415786" indent="-415786" algn="just">
              <a:lnSpc>
                <a:spcPct val="107000"/>
              </a:lnSpc>
              <a:spcAft>
                <a:spcPts val="970"/>
              </a:spcAft>
              <a:buFont typeface="Wingdings" pitchFamily="2" charset="2"/>
              <a:buChar char="§"/>
            </a:pPr>
            <a:r>
              <a:rPr lang="en-US" sz="2300" b="1" dirty="0">
                <a:solidFill>
                  <a:srgbClr val="007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WP4:</a:t>
            </a: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>
                <a:solidFill>
                  <a:srgbClr val="2828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study and development of the ‘downstream’ use of hydrogen in reheating and heat treatment furnaces and its impact on steel quality.</a:t>
            </a:r>
          </a:p>
          <a:p>
            <a:endParaRPr lang="it-IT"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4925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610</Words>
  <Application>Microsoft Office PowerPoint</Application>
  <PresentationFormat>Personalizzato</PresentationFormat>
  <Paragraphs>77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4" baseType="lpstr">
      <vt:lpstr>Arial</vt:lpstr>
      <vt:lpstr>Extenda Variable</vt:lpstr>
      <vt:lpstr>Calibri</vt:lpstr>
      <vt:lpstr>Wingdings</vt:lpstr>
      <vt:lpstr>Serithai Bold</vt:lpstr>
      <vt:lpstr>Aptos</vt:lpstr>
      <vt:lpstr>Serithai Heavy</vt:lpstr>
      <vt:lpstr>Arial Black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SlideFilRouge2026</dc:title>
  <dc:creator>Filippo CIRILLI</dc:creator>
  <cp:lastModifiedBy>Filippo CIRILLI</cp:lastModifiedBy>
  <cp:revision>3</cp:revision>
  <dcterms:created xsi:type="dcterms:W3CDTF">2006-08-16T00:00:00Z</dcterms:created>
  <dcterms:modified xsi:type="dcterms:W3CDTF">2026-07-27T10:22:32Z</dcterms:modified>
  <dc:identifier>DAG_Jl4yjYE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6175487-42af-4492-84fe-2b4054e011bd_Enabled">
    <vt:lpwstr>true</vt:lpwstr>
  </property>
  <property fmtid="{D5CDD505-2E9C-101B-9397-08002B2CF9AE}" pid="3" name="MSIP_Label_a6175487-42af-4492-84fe-2b4054e011bd_SetDate">
    <vt:lpwstr>2026-07-08T14:57:40Z</vt:lpwstr>
  </property>
  <property fmtid="{D5CDD505-2E9C-101B-9397-08002B2CF9AE}" pid="4" name="MSIP_Label_a6175487-42af-4492-84fe-2b4054e011bd_Method">
    <vt:lpwstr>Privileged</vt:lpwstr>
  </property>
  <property fmtid="{D5CDD505-2E9C-101B-9397-08002B2CF9AE}" pid="5" name="MSIP_Label_a6175487-42af-4492-84fe-2b4054e011bd_Name">
    <vt:lpwstr>Public</vt:lpwstr>
  </property>
  <property fmtid="{D5CDD505-2E9C-101B-9397-08002B2CF9AE}" pid="6" name="MSIP_Label_a6175487-42af-4492-84fe-2b4054e011bd_SiteId">
    <vt:lpwstr>76e3e3ff-fce0-45ec-a946-bc44d69a9b7e</vt:lpwstr>
  </property>
  <property fmtid="{D5CDD505-2E9C-101B-9397-08002B2CF9AE}" pid="7" name="MSIP_Label_a6175487-42af-4492-84fe-2b4054e011bd_ActionId">
    <vt:lpwstr>1360e4b9-a473-4771-b219-234058e4ba95</vt:lpwstr>
  </property>
  <property fmtid="{D5CDD505-2E9C-101B-9397-08002B2CF9AE}" pid="8" name="MSIP_Label_a6175487-42af-4492-84fe-2b4054e011bd_ContentBits">
    <vt:lpwstr>0</vt:lpwstr>
  </property>
  <property fmtid="{D5CDD505-2E9C-101B-9397-08002B2CF9AE}" pid="9" name="MSIP_Label_a6175487-42af-4492-84fe-2b4054e011bd_Tag">
    <vt:lpwstr>10, 0, 1, 1</vt:lpwstr>
  </property>
</Properties>
</file>